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video/unknown"/>
  <Default Extension="mp4" ContentType="video/mp4"/>
  <Default Extension="jpg" ContentType="image/jpeg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comments/comment4.xml" ContentType="application/vnd.openxmlformats-officedocument.presentationml.comments+xml"/>
  <Override PartName="/ppt/comments/comment5.xml" ContentType="application/vnd.openxmlformats-officedocument.presentationml.comments+xml"/>
  <Override PartName="/ppt/comments/comment6.xml" ContentType="application/vnd.openxmlformats-officedocument.presentationml.comments+xml"/>
  <Override PartName="/ppt/comments/comment7.xml" ContentType="application/vnd.openxmlformats-officedocument.presentationml.comments+xml"/>
  <Override PartName="/ppt/comments/comment8.xml" ContentType="application/vnd.openxmlformats-officedocument.presentationml.comments+xml"/>
  <Override PartName="/ppt/comments/comment9.xml" ContentType="application/vnd.openxmlformats-officedocument.presentationml.comments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28"/>
  </p:notesMasterIdLst>
  <p:handoutMasterIdLst>
    <p:handoutMasterId r:id="rId29"/>
  </p:handoutMasterIdLst>
  <p:sldIdLst>
    <p:sldId id="354" r:id="rId2"/>
    <p:sldId id="355" r:id="rId3"/>
    <p:sldId id="356" r:id="rId4"/>
    <p:sldId id="357" r:id="rId5"/>
    <p:sldId id="366" r:id="rId6"/>
    <p:sldId id="358" r:id="rId7"/>
    <p:sldId id="382" r:id="rId8"/>
    <p:sldId id="378" r:id="rId9"/>
    <p:sldId id="383" r:id="rId10"/>
    <p:sldId id="359" r:id="rId11"/>
    <p:sldId id="368" r:id="rId12"/>
    <p:sldId id="369" r:id="rId13"/>
    <p:sldId id="370" r:id="rId14"/>
    <p:sldId id="371" r:id="rId15"/>
    <p:sldId id="372" r:id="rId16"/>
    <p:sldId id="373" r:id="rId17"/>
    <p:sldId id="374" r:id="rId18"/>
    <p:sldId id="385" r:id="rId19"/>
    <p:sldId id="363" r:id="rId20"/>
    <p:sldId id="380" r:id="rId21"/>
    <p:sldId id="377" r:id="rId22"/>
    <p:sldId id="381" r:id="rId23"/>
    <p:sldId id="379" r:id="rId24"/>
    <p:sldId id="386" r:id="rId25"/>
    <p:sldId id="375" r:id="rId26"/>
    <p:sldId id="365" r:id="rId2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90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ndryws" initials="e" lastIdx="4" clrIdx="0">
    <p:extLst>
      <p:ext uri="{19B8F6BF-5375-455C-9EA6-DF929625EA0E}">
        <p15:presenceInfo xmlns:p15="http://schemas.microsoft.com/office/powerpoint/2012/main" userId="endryws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7801"/>
    <a:srgbClr val="0000FF"/>
    <a:srgbClr val="8B151D"/>
    <a:srgbClr val="F4BF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enhum Estilo, Nenhuma Grad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Estilo Claro 1 - Ênfas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E9639D4-E3E2-4D34-9284-5A2195B3D0D7}" styleName="Estilo Claro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1E4AEA4-8DFA-4A89-87EB-49C32662AFE0}" styleName="Estilo Médio 2 - Ênfas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Estilo Médio 1 - Ênfase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C89EF96-8CEA-46FF-86C4-4CE0E7609802}" styleName="Estilo Claro 3 - Ênfase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2833802-FEF1-4C79-8D5D-14CF1EAF98D9}" styleName="Estilo Claro 2 - Ênfas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734" autoAdjust="0"/>
    <p:restoredTop sz="95401" autoAdjust="0"/>
  </p:normalViewPr>
  <p:slideViewPr>
    <p:cSldViewPr snapToGrid="0" showGuides="1">
      <p:cViewPr varScale="1">
        <p:scale>
          <a:sx n="78" d="100"/>
          <a:sy n="78" d="100"/>
        </p:scale>
        <p:origin x="1212" y="78"/>
      </p:cViewPr>
      <p:guideLst>
        <p:guide orient="horz" pos="2160"/>
        <p:guide pos="290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66" d="100"/>
          <a:sy n="66" d="100"/>
        </p:scale>
        <p:origin x="325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commentAuthors" Target="commentAuthors.xml"/><Relationship Id="rId35" Type="http://schemas.microsoft.com/office/2015/10/relationships/revisionInfo" Target="revisionInfo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7-10-09T08:50:25.284" idx="1">
    <p:pos x="10" y="10"/>
    <p:text>Efeitos de Inércia foram desprezados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7-10-09T08:50:25.284" idx="1">
    <p:pos x="10" y="10"/>
    <p:text>Efeitos de Inércia foram desprezados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7-10-09T08:50:25.284" idx="1">
    <p:pos x="10" y="10"/>
    <p:text>Efeitos de Inércia foram desprezados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7-10-09T08:50:25.284" idx="1">
    <p:pos x="10" y="10"/>
    <p:text>Efeitos de Inércia foram desprezados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7-10-09T08:50:25.284" idx="1">
    <p:pos x="10" y="10"/>
    <p:text>Efeitos de Inércia foram desprezados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7-10-09T08:50:25.284" idx="1">
    <p:pos x="10" y="10"/>
    <p:text>Efeitos de Inércia foram desprezados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7-10-09T08:50:25.284" idx="1">
    <p:pos x="10" y="10"/>
    <p:text>Efeitos de Inércia foram desprezados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7-10-09T17:15:24.462" idx="3">
    <p:pos x="5504" y="16"/>
    <p:text>R = 15mm ; U = 10,0 m/s ; D/d =8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9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7-10-24T12:17:02.065" idx="4">
    <p:pos x="10" y="10"/>
    <p:text>Necessitam ser realizados comparações experimentais mais acuradas.</p:text>
    <p:extLst>
      <p:ext uri="{C676402C-5697-4E1C-873F-D02D1690AC5C}">
        <p15:threadingInfo xmlns:p15="http://schemas.microsoft.com/office/powerpoint/2012/main" timeZoneBias="12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3B8C6779-7BD7-475B-AD52-086840E256B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6489F0F0-C43C-4CEE-BDDA-21524F63E64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18F0D7-71B0-40D5-9DD3-54282A6BB2A3}" type="datetimeFigureOut">
              <a:rPr lang="pt-BR" smtClean="0"/>
              <a:t>25/10/2017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D289CC80-00E3-4435-A4BE-A11580B5475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BFB83049-FD22-4B59-BC06-296B19307B4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C2317B-D9C3-4938-A87F-32DFA714141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2586174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19.png>
</file>

<file path=ppt/media/image2.png>
</file>

<file path=ppt/media/image20.jpg>
</file>

<file path=ppt/media/image20.png>
</file>

<file path=ppt/media/image21.png>
</file>

<file path=ppt/media/image22.jpg>
</file>

<file path=ppt/media/image22.png>
</file>

<file path=ppt/media/image220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80.png>
</file>

<file path=ppt/media/image29.pn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50.png>
</file>

<file path=ppt/media/image351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10.png>
</file>

<file path=ppt/media/image52.png>
</file>

<file path=ppt/media/image53.png>
</file>

<file path=ppt/media/image54.jpg>
</file>

<file path=ppt/media/image55.png>
</file>

<file path=ppt/media/image6.png>
</file>

<file path=ppt/media/image7.jpeg>
</file>

<file path=ppt/media/image8.jpg>
</file>

<file path=ppt/media/image9.jpg>
</file>

<file path=ppt/media/media1.mp4>
</file>

<file path=ppt/media/media2.gif>
</file>

<file path=ppt/media/media3.wmv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6EB212-8389-4187-9B22-4ACA6E5F77A7}" type="datetimeFigureOut">
              <a:rPr lang="pt-BR" smtClean="0"/>
              <a:t>25/10/2017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5255F7-9042-4782-B200-4BF3747569E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72122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CA2A2B55-12FC-49B4-A51D-54328931FA8E}"/>
              </a:ext>
            </a:extLst>
          </p:cNvPr>
          <p:cNvSpPr/>
          <p:nvPr userDrawn="1"/>
        </p:nvSpPr>
        <p:spPr>
          <a:xfrm>
            <a:off x="90000" y="81000"/>
            <a:ext cx="8964000" cy="6696000"/>
          </a:xfrm>
          <a:prstGeom prst="rect">
            <a:avLst/>
          </a:prstGeom>
          <a:solidFill>
            <a:srgbClr val="8B151D">
              <a:alpha val="0"/>
            </a:srgbClr>
          </a:solidFill>
          <a:ln w="12700">
            <a:solidFill>
              <a:srgbClr val="8B151D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sz="1800" dirty="0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40C7D814-406B-4657-BE97-411BE968881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723" y="830490"/>
            <a:ext cx="1716554" cy="720000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C63FAC35-2C9F-4ABB-8F47-66E9B5B9B45D}"/>
              </a:ext>
            </a:extLst>
          </p:cNvPr>
          <p:cNvSpPr/>
          <p:nvPr userDrawn="1"/>
        </p:nvSpPr>
        <p:spPr>
          <a:xfrm>
            <a:off x="98348" y="6561000"/>
            <a:ext cx="8949600" cy="216000"/>
          </a:xfrm>
          <a:prstGeom prst="rect">
            <a:avLst/>
          </a:prstGeom>
          <a:solidFill>
            <a:srgbClr val="EF7801"/>
          </a:solidFill>
          <a:ln w="19050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sz="1800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04458"/>
            <a:ext cx="7772400" cy="2387600"/>
          </a:xfrm>
        </p:spPr>
        <p:txBody>
          <a:bodyPr anchor="t">
            <a:norm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4184133"/>
            <a:ext cx="6858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5" name="Gráfico 14">
            <a:extLst>
              <a:ext uri="{FF2B5EF4-FFF2-40B4-BE49-F238E27FC236}">
                <a16:creationId xmlns:a16="http://schemas.microsoft.com/office/drawing/2014/main" id="{946987FE-9420-438C-99EB-D521DD51965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101562" y="726229"/>
            <a:ext cx="1798875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3711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8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/>
          <a:lstStyle/>
          <a:p>
            <a:r>
              <a:rPr lang="pt-BR"/>
              <a:t>Setembro 2017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9C9CA-3108-468A-8FD9-80F47510007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495643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/>
          <a:lstStyle/>
          <a:p>
            <a:r>
              <a:rPr lang="pt-BR"/>
              <a:t>Setembro 2017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9C9CA-3108-468A-8FD9-80F47510007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115184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/>
          <a:lstStyle/>
          <a:p>
            <a:r>
              <a:rPr lang="pt-BR"/>
              <a:t>Setembro 2017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9C9CA-3108-468A-8FD9-80F47510007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41035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CA2A2B55-12FC-49B4-A51D-54328931FA8E}"/>
              </a:ext>
            </a:extLst>
          </p:cNvPr>
          <p:cNvSpPr/>
          <p:nvPr userDrawn="1"/>
        </p:nvSpPr>
        <p:spPr>
          <a:xfrm>
            <a:off x="90000" y="81000"/>
            <a:ext cx="8964000" cy="6696000"/>
          </a:xfrm>
          <a:prstGeom prst="rect">
            <a:avLst/>
          </a:prstGeom>
          <a:solidFill>
            <a:srgbClr val="8B151D">
              <a:alpha val="0"/>
            </a:srgbClr>
          </a:solidFill>
          <a:ln w="12700">
            <a:solidFill>
              <a:srgbClr val="8B151D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sz="1800" dirty="0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40C7D814-406B-4657-BE97-411BE968881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778" y="5811956"/>
            <a:ext cx="1649186" cy="691742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C63FAC35-2C9F-4ABB-8F47-66E9B5B9B45D}"/>
              </a:ext>
            </a:extLst>
          </p:cNvPr>
          <p:cNvSpPr/>
          <p:nvPr userDrawn="1"/>
        </p:nvSpPr>
        <p:spPr>
          <a:xfrm>
            <a:off x="98348" y="6561000"/>
            <a:ext cx="8949600" cy="216000"/>
          </a:xfrm>
          <a:prstGeom prst="rect">
            <a:avLst/>
          </a:prstGeom>
          <a:solidFill>
            <a:srgbClr val="EF7801"/>
          </a:solidFill>
          <a:ln w="19050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sz="1800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71941"/>
            <a:ext cx="7772400" cy="2387600"/>
          </a:xfrm>
        </p:spPr>
        <p:txBody>
          <a:bodyPr anchor="t">
            <a:norm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351616"/>
            <a:ext cx="6858000" cy="20880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5" name="Gráfico 14">
            <a:extLst>
              <a:ext uri="{FF2B5EF4-FFF2-40B4-BE49-F238E27FC236}">
                <a16:creationId xmlns:a16="http://schemas.microsoft.com/office/drawing/2014/main" id="{946987FE-9420-438C-99EB-D521DD51965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177110" y="5811956"/>
            <a:ext cx="1825542" cy="730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4124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/>
          <a:lstStyle>
            <a:lvl1pPr algn="ctr">
              <a:spcBef>
                <a:spcPts val="600"/>
              </a:spcBef>
              <a:defRPr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414F62A6-6087-43CA-99C7-FB8498DE1BC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/>
          <a:lstStyle/>
          <a:p>
            <a:r>
              <a:rPr lang="pt-BR"/>
              <a:t>Setembro 2017</a:t>
            </a:r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53E711F4-AD82-43B2-ACA1-493B31543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pt-BR" dirty="0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6325D2ED-D312-4382-9A33-1EB70A3EB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964727" y="6356353"/>
            <a:ext cx="2057400" cy="365125"/>
          </a:xfrm>
        </p:spPr>
        <p:txBody>
          <a:bodyPr/>
          <a:lstStyle/>
          <a:p>
            <a:fld id="{8489C9CA-3108-468A-8FD9-80F47510007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60460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709741"/>
            <a:ext cx="7886700" cy="2852737"/>
          </a:xfrm>
        </p:spPr>
        <p:txBody>
          <a:bodyPr anchor="ctr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6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088368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/>
          <a:lstStyle>
            <a:lvl1pPr>
              <a:spcBef>
                <a:spcPts val="600"/>
              </a:spcBef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/>
          <a:lstStyle/>
          <a:p>
            <a:r>
              <a:rPr lang="pt-BR"/>
              <a:t>Setembro 2017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9C9CA-3108-468A-8FD9-80F47510007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52519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000" y="88138"/>
            <a:ext cx="8640000" cy="1224000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/>
          <a:lstStyle/>
          <a:p>
            <a:r>
              <a:rPr lang="pt-BR"/>
              <a:t>Setembro 2017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9C9CA-3108-468A-8FD9-80F47510007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892604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/>
          <a:lstStyle/>
          <a:p>
            <a:r>
              <a:rPr lang="pt-BR"/>
              <a:t>Setembro 2017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9C9CA-3108-468A-8FD9-80F47510007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754321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/>
          <a:lstStyle/>
          <a:p>
            <a:r>
              <a:rPr lang="pt-BR"/>
              <a:t>Setembro 2017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9C9CA-3108-468A-8FD9-80F47510007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456258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/>
          <a:lstStyle/>
          <a:p>
            <a:r>
              <a:rPr lang="pt-BR"/>
              <a:t>Setembro 2017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9C9CA-3108-468A-8FD9-80F47510007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40625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75ED3344-EC87-4261-AE1B-68115D09152E}"/>
              </a:ext>
            </a:extLst>
          </p:cNvPr>
          <p:cNvSpPr/>
          <p:nvPr userDrawn="1"/>
        </p:nvSpPr>
        <p:spPr>
          <a:xfrm>
            <a:off x="90000" y="81000"/>
            <a:ext cx="8964000" cy="6696000"/>
          </a:xfrm>
          <a:prstGeom prst="rect">
            <a:avLst/>
          </a:prstGeom>
          <a:solidFill>
            <a:srgbClr val="8B151D">
              <a:alpha val="0"/>
            </a:srgbClr>
          </a:solidFill>
          <a:ln w="12700">
            <a:solidFill>
              <a:srgbClr val="8B151D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pt-BR" sz="1800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000" y="81000"/>
            <a:ext cx="8640000" cy="1224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 dirty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50613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t-BR"/>
              <a:t>Setembro 2017</a:t>
            </a:r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64728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2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89C9CA-3108-468A-8FD9-80F475100070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773098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3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hf hdr="0" ftr="0" dt="0"/>
  <p:txStyles>
    <p:titleStyle>
      <a:lvl1pPr algn="ctr" defTabSz="914400" rtl="0" eaLnBrk="1" latinLnBrk="0" hangingPunct="1">
        <a:lnSpc>
          <a:spcPct val="100000"/>
        </a:lnSpc>
        <a:spcBef>
          <a:spcPts val="600"/>
        </a:spcBef>
        <a:buNone/>
        <a:defRPr sz="3600" b="1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jpg"/><Relationship Id="rId5" Type="http://schemas.openxmlformats.org/officeDocument/2006/relationships/image" Target="../media/image19.jp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comments" Target="../comments/comment1.xml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0.png"/><Relationship Id="rId5" Type="http://schemas.openxmlformats.org/officeDocument/2006/relationships/image" Target="../media/image22.png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comments" Target="../comments/comment2.xm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jp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7.png"/><Relationship Id="rId7" Type="http://schemas.openxmlformats.org/officeDocument/2006/relationships/image" Target="../media/image30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11" Type="http://schemas.openxmlformats.org/officeDocument/2006/relationships/comments" Target="../comments/comment3.xml"/><Relationship Id="rId5" Type="http://schemas.openxmlformats.org/officeDocument/2006/relationships/image" Target="../media/image280.png"/><Relationship Id="rId10" Type="http://schemas.openxmlformats.org/officeDocument/2006/relationships/image" Target="../media/image33.png"/><Relationship Id="rId4" Type="http://schemas.openxmlformats.org/officeDocument/2006/relationships/image" Target="../media/image28.png"/><Relationship Id="rId9" Type="http://schemas.openxmlformats.org/officeDocument/2006/relationships/image" Target="../media/image32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image" Target="../media/image34.png"/><Relationship Id="rId12" Type="http://schemas.openxmlformats.org/officeDocument/2006/relationships/comments" Target="../comments/comment4.xm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png"/><Relationship Id="rId11" Type="http://schemas.openxmlformats.org/officeDocument/2006/relationships/image" Target="../media/image37.png"/><Relationship Id="rId5" Type="http://schemas.openxmlformats.org/officeDocument/2006/relationships/image" Target="../media/image351.png"/><Relationship Id="rId10" Type="http://schemas.openxmlformats.org/officeDocument/2006/relationships/image" Target="../media/image40.png"/><Relationship Id="rId4" Type="http://schemas.openxmlformats.org/officeDocument/2006/relationships/image" Target="../media/image35.png"/><Relationship Id="rId9" Type="http://schemas.openxmlformats.org/officeDocument/2006/relationships/image" Target="../media/image3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0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5.xml"/><Relationship Id="rId4" Type="http://schemas.openxmlformats.org/officeDocument/2006/relationships/image" Target="../media/image4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6.xml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7" Type="http://schemas.openxmlformats.org/officeDocument/2006/relationships/comments" Target="../comments/comment7.xm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jpg"/><Relationship Id="rId5" Type="http://schemas.openxmlformats.org/officeDocument/2006/relationships/image" Target="../media/image43.png"/><Relationship Id="rId4" Type="http://schemas.openxmlformats.org/officeDocument/2006/relationships/image" Target="../media/image4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wmv"/><Relationship Id="rId1" Type="http://schemas.microsoft.com/office/2007/relationships/media" Target="../media/media3.wmv"/><Relationship Id="rId4" Type="http://schemas.openxmlformats.org/officeDocument/2006/relationships/image" Target="../media/image4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6" Type="http://schemas.openxmlformats.org/officeDocument/2006/relationships/comments" Target="../comments/comment8.xml"/><Relationship Id="rId5" Type="http://schemas.openxmlformats.org/officeDocument/2006/relationships/image" Target="../media/image510.png"/><Relationship Id="rId4" Type="http://schemas.openxmlformats.org/officeDocument/2006/relationships/image" Target="../media/image2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5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53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jp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gif"/><Relationship Id="rId1" Type="http://schemas.microsoft.com/office/2007/relationships/media" Target="../media/media2.gif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E3DA7254-638A-41D2-9941-CE1926FD8A7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Análises numérica e experimental da </a:t>
            </a:r>
            <a:r>
              <a:rPr lang="pt-BR" dirty="0" err="1"/>
              <a:t>morfagem</a:t>
            </a:r>
            <a:r>
              <a:rPr lang="pt-BR" dirty="0"/>
              <a:t> de estruturas aeronáuticas usando ligas com memória de forma</a:t>
            </a:r>
          </a:p>
        </p:txBody>
      </p:sp>
      <p:sp>
        <p:nvSpPr>
          <p:cNvPr id="8" name="Subtítulo 7">
            <a:extLst>
              <a:ext uri="{FF2B5EF4-FFF2-40B4-BE49-F238E27FC236}">
                <a16:creationId xmlns:a16="http://schemas.microsoft.com/office/drawing/2014/main" id="{82D1CE98-F800-4401-BBCC-4406C26FCB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469599"/>
            <a:ext cx="6858000" cy="2252771"/>
          </a:xfrm>
        </p:spPr>
        <p:txBody>
          <a:bodyPr anchor="ctr">
            <a:normAutofit/>
          </a:bodyPr>
          <a:lstStyle/>
          <a:p>
            <a:r>
              <a:rPr lang="pt-BR" dirty="0" err="1"/>
              <a:t>Endryws</a:t>
            </a:r>
            <a:r>
              <a:rPr lang="pt-BR" dirty="0"/>
              <a:t> Medeiros Costa de Moura</a:t>
            </a:r>
          </a:p>
          <a:p>
            <a:endParaRPr lang="pt-BR" dirty="0"/>
          </a:p>
          <a:p>
            <a:pPr>
              <a:lnSpc>
                <a:spcPct val="100000"/>
              </a:lnSpc>
            </a:pPr>
            <a:r>
              <a:rPr lang="pt-BR" dirty="0"/>
              <a:t>Orientador: Marcelo Amorim </a:t>
            </a:r>
            <a:r>
              <a:rPr lang="pt-BR" dirty="0" err="1"/>
              <a:t>Savi</a:t>
            </a:r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634674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tângulo 21">
            <a:extLst>
              <a:ext uri="{FF2B5EF4-FFF2-40B4-BE49-F238E27FC236}">
                <a16:creationId xmlns:a16="http://schemas.microsoft.com/office/drawing/2014/main" id="{D8C66A60-C827-4F52-A819-7D017FFBBFE5}"/>
              </a:ext>
            </a:extLst>
          </p:cNvPr>
          <p:cNvSpPr/>
          <p:nvPr/>
        </p:nvSpPr>
        <p:spPr>
          <a:xfrm>
            <a:off x="5501823" y="3763972"/>
            <a:ext cx="3475228" cy="1773433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268AA10F-4F38-425D-8FA6-643AD242E91A}"/>
              </a:ext>
            </a:extLst>
          </p:cNvPr>
          <p:cNvSpPr/>
          <p:nvPr/>
        </p:nvSpPr>
        <p:spPr>
          <a:xfrm>
            <a:off x="407255" y="4446928"/>
            <a:ext cx="3176204" cy="131974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64902"/>
            <a:ext cx="7772400" cy="664866"/>
          </a:xfrm>
        </p:spPr>
        <p:txBody>
          <a:bodyPr>
            <a:normAutofit fontScale="90000"/>
          </a:bodyPr>
          <a:lstStyle/>
          <a:p>
            <a:r>
              <a:rPr lang="pt-BR" sz="3600" dirty="0"/>
              <a:t>Modelos Numéricos</a:t>
            </a:r>
            <a:br>
              <a:rPr lang="pt-BR" sz="3600" dirty="0"/>
            </a:br>
            <a:endParaRPr lang="pt-BR" sz="2700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E339671F-129F-4C7F-87D9-4A4DB0F0FBBC}"/>
              </a:ext>
            </a:extLst>
          </p:cNvPr>
          <p:cNvSpPr txBox="1"/>
          <p:nvPr/>
        </p:nvSpPr>
        <p:spPr>
          <a:xfrm>
            <a:off x="1493647" y="854897"/>
            <a:ext cx="8915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i="1" dirty="0"/>
              <a:t>Flap</a:t>
            </a:r>
            <a:endParaRPr lang="pt-BR" sz="3200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708DDFC9-FC93-42DA-9FF5-43F395C99837}"/>
              </a:ext>
            </a:extLst>
          </p:cNvPr>
          <p:cNvSpPr txBox="1"/>
          <p:nvPr/>
        </p:nvSpPr>
        <p:spPr>
          <a:xfrm>
            <a:off x="6599512" y="1109616"/>
            <a:ext cx="14937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i="1" dirty="0" err="1"/>
              <a:t>Winglet</a:t>
            </a:r>
            <a:endParaRPr lang="pt-BR" sz="3200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B83CA960-4908-4147-8D04-2F3225F335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134" y="1586187"/>
            <a:ext cx="4226012" cy="62827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0752204E-3158-4971-97DC-4DDACE68F70C}"/>
              </a:ext>
            </a:extLst>
          </p:cNvPr>
          <p:cNvSpPr txBox="1"/>
          <p:nvPr/>
        </p:nvSpPr>
        <p:spPr>
          <a:xfrm>
            <a:off x="1493647" y="2350051"/>
            <a:ext cx="10647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i="1" dirty="0"/>
              <a:t>Design</a:t>
            </a:r>
            <a:r>
              <a:rPr lang="pt-BR" dirty="0"/>
              <a:t> A: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F3DEAB92-AE48-484E-BBFD-F04AF2CFB6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4588517"/>
            <a:ext cx="2787640" cy="779340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69414107-A117-4619-828A-149D780466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351" y="2845287"/>
            <a:ext cx="3320378" cy="1050324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3BCCB106-3B00-4C3D-91B0-5743F6C39B49}"/>
              </a:ext>
            </a:extLst>
          </p:cNvPr>
          <p:cNvSpPr txBox="1"/>
          <p:nvPr/>
        </p:nvSpPr>
        <p:spPr>
          <a:xfrm>
            <a:off x="1497763" y="3992782"/>
            <a:ext cx="1056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i="1" dirty="0"/>
              <a:t>Design</a:t>
            </a:r>
            <a:r>
              <a:rPr lang="pt-BR" dirty="0"/>
              <a:t> B: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E53AF028-8965-41EE-90BA-CB761788C185}"/>
              </a:ext>
            </a:extLst>
          </p:cNvPr>
          <p:cNvSpPr txBox="1"/>
          <p:nvPr/>
        </p:nvSpPr>
        <p:spPr>
          <a:xfrm>
            <a:off x="1493647" y="5446764"/>
            <a:ext cx="1055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i="1" dirty="0"/>
              <a:t>Design</a:t>
            </a:r>
            <a:r>
              <a:rPr lang="pt-BR" dirty="0"/>
              <a:t> C:</a:t>
            </a:r>
          </a:p>
        </p:txBody>
      </p:sp>
      <p:pic>
        <p:nvPicPr>
          <p:cNvPr id="17" name="Imagem 16">
            <a:extLst>
              <a:ext uri="{FF2B5EF4-FFF2-40B4-BE49-F238E27FC236}">
                <a16:creationId xmlns:a16="http://schemas.microsoft.com/office/drawing/2014/main" id="{213F9897-E268-4127-A56C-C6E35C30732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9660" y="3822171"/>
            <a:ext cx="3110902" cy="1361020"/>
          </a:xfrm>
          <a:prstGeom prst="rect">
            <a:avLst/>
          </a:pr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020032BF-B6AD-43FA-BEE0-93E8267662D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2195" y="1866323"/>
            <a:ext cx="2885832" cy="1336787"/>
          </a:xfrm>
          <a:prstGeom prst="rect">
            <a:avLst/>
          </a:prstGeom>
        </p:spPr>
      </p:pic>
      <p:sp>
        <p:nvSpPr>
          <p:cNvPr id="20" name="CaixaDeTexto 19">
            <a:extLst>
              <a:ext uri="{FF2B5EF4-FFF2-40B4-BE49-F238E27FC236}">
                <a16:creationId xmlns:a16="http://schemas.microsoft.com/office/drawing/2014/main" id="{B13D7006-2047-402E-9E61-BAEE0838FB4C}"/>
              </a:ext>
            </a:extLst>
          </p:cNvPr>
          <p:cNvSpPr txBox="1"/>
          <p:nvPr/>
        </p:nvSpPr>
        <p:spPr>
          <a:xfrm>
            <a:off x="6910041" y="3219148"/>
            <a:ext cx="10647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i="1" dirty="0"/>
              <a:t>Design</a:t>
            </a:r>
            <a:r>
              <a:rPr lang="pt-BR" dirty="0"/>
              <a:t> A: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CB215C8F-A2A1-4BFB-9AFE-E8C635372383}"/>
              </a:ext>
            </a:extLst>
          </p:cNvPr>
          <p:cNvSpPr txBox="1"/>
          <p:nvPr/>
        </p:nvSpPr>
        <p:spPr>
          <a:xfrm>
            <a:off x="6910041" y="5183191"/>
            <a:ext cx="1056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i="1" dirty="0"/>
              <a:t>Design</a:t>
            </a:r>
            <a:r>
              <a:rPr lang="pt-BR" dirty="0"/>
              <a:t> B:</a:t>
            </a:r>
          </a:p>
        </p:txBody>
      </p:sp>
    </p:spTree>
    <p:extLst>
      <p:ext uri="{BB962C8B-B14F-4D97-AF65-F5344CB8AC3E}">
        <p14:creationId xmlns:p14="http://schemas.microsoft.com/office/powerpoint/2010/main" val="3988972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5" grpId="0" animBg="1"/>
      <p:bldP spid="8" grpId="0"/>
      <p:bldP spid="13" grpId="0"/>
      <p:bldP spid="14" grpId="0"/>
      <p:bldP spid="20" grpId="0"/>
      <p:bldP spid="2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tângulo 35">
            <a:extLst>
              <a:ext uri="{FF2B5EF4-FFF2-40B4-BE49-F238E27FC236}">
                <a16:creationId xmlns:a16="http://schemas.microsoft.com/office/drawing/2014/main" id="{6AD5FE5E-AE9C-49D4-87F7-6EAC38A61743}"/>
              </a:ext>
            </a:extLst>
          </p:cNvPr>
          <p:cNvSpPr/>
          <p:nvPr/>
        </p:nvSpPr>
        <p:spPr>
          <a:xfrm>
            <a:off x="281179" y="4283200"/>
            <a:ext cx="704167" cy="432465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75EF29D1-2F48-47DF-BB49-F9C213D926BF}"/>
              </a:ext>
            </a:extLst>
          </p:cNvPr>
          <p:cNvSpPr/>
          <p:nvPr/>
        </p:nvSpPr>
        <p:spPr>
          <a:xfrm>
            <a:off x="281180" y="3620214"/>
            <a:ext cx="704167" cy="432465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C7A7F5F6-2695-4F18-93C7-E563339C6CBA}"/>
              </a:ext>
            </a:extLst>
          </p:cNvPr>
          <p:cNvSpPr/>
          <p:nvPr/>
        </p:nvSpPr>
        <p:spPr>
          <a:xfrm>
            <a:off x="264708" y="2953308"/>
            <a:ext cx="704167" cy="432465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249F25A1-67DA-4517-99EF-44A19C2FD65D}"/>
              </a:ext>
            </a:extLst>
          </p:cNvPr>
          <p:cNvSpPr/>
          <p:nvPr/>
        </p:nvSpPr>
        <p:spPr>
          <a:xfrm>
            <a:off x="4618105" y="1458120"/>
            <a:ext cx="4312508" cy="1927653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64902"/>
            <a:ext cx="7772400" cy="664866"/>
          </a:xfrm>
        </p:spPr>
        <p:txBody>
          <a:bodyPr>
            <a:normAutofit fontScale="90000"/>
          </a:bodyPr>
          <a:lstStyle/>
          <a:p>
            <a:r>
              <a:rPr lang="pt-BR" sz="3600" dirty="0"/>
              <a:t>Modelo Numérico</a:t>
            </a:r>
            <a:br>
              <a:rPr lang="pt-BR" sz="3600" dirty="0"/>
            </a:br>
            <a:r>
              <a:rPr lang="pt-BR" sz="3600" i="1" dirty="0"/>
              <a:t>Design </a:t>
            </a:r>
            <a:r>
              <a:rPr lang="pt-BR" sz="3600" dirty="0"/>
              <a:t>com uso de polia</a:t>
            </a:r>
            <a:endParaRPr lang="pt-BR" sz="27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7255" y="1160289"/>
            <a:ext cx="8421700" cy="4279327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endParaRPr lang="pt-BR" dirty="0"/>
          </a:p>
          <a:p>
            <a:pPr algn="l"/>
            <a:endParaRPr lang="pt-BR" u="sng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3C5468CE-76A6-4859-A46A-D1D3FF06B2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5752" y="1940054"/>
            <a:ext cx="3354853" cy="939072"/>
          </a:xfrm>
          <a:prstGeom prst="rect">
            <a:avLst/>
          </a:prstGeom>
        </p:spPr>
      </p:pic>
      <p:cxnSp>
        <p:nvCxnSpPr>
          <p:cNvPr id="8" name="Conector de Seta Reta 7">
            <a:extLst>
              <a:ext uri="{FF2B5EF4-FFF2-40B4-BE49-F238E27FC236}">
                <a16:creationId xmlns:a16="http://schemas.microsoft.com/office/drawing/2014/main" id="{25B72F36-C97F-487D-99CB-BBFF913AEED5}"/>
              </a:ext>
            </a:extLst>
          </p:cNvPr>
          <p:cNvCxnSpPr>
            <a:cxnSpLocks/>
          </p:cNvCxnSpPr>
          <p:nvPr/>
        </p:nvCxnSpPr>
        <p:spPr>
          <a:xfrm>
            <a:off x="5745888" y="1791732"/>
            <a:ext cx="90617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3C911BEF-E394-48D0-BE8C-F921C215736C}"/>
              </a:ext>
            </a:extLst>
          </p:cNvPr>
          <p:cNvCxnSpPr/>
          <p:nvPr/>
        </p:nvCxnSpPr>
        <p:spPr>
          <a:xfrm>
            <a:off x="6635590" y="1692893"/>
            <a:ext cx="0" cy="2100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to 10">
            <a:extLst>
              <a:ext uri="{FF2B5EF4-FFF2-40B4-BE49-F238E27FC236}">
                <a16:creationId xmlns:a16="http://schemas.microsoft.com/office/drawing/2014/main" id="{2F6B16F5-23E6-4D70-A810-34DF37292500}"/>
              </a:ext>
            </a:extLst>
          </p:cNvPr>
          <p:cNvCxnSpPr/>
          <p:nvPr/>
        </p:nvCxnSpPr>
        <p:spPr>
          <a:xfrm>
            <a:off x="5762373" y="1684655"/>
            <a:ext cx="0" cy="2100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EE83E037-0EC9-42D7-89F7-F76B72710669}"/>
              </a:ext>
            </a:extLst>
          </p:cNvPr>
          <p:cNvCxnSpPr/>
          <p:nvPr/>
        </p:nvCxnSpPr>
        <p:spPr>
          <a:xfrm>
            <a:off x="6652063" y="3043904"/>
            <a:ext cx="0" cy="21004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de Seta Reta 16">
            <a:extLst>
              <a:ext uri="{FF2B5EF4-FFF2-40B4-BE49-F238E27FC236}">
                <a16:creationId xmlns:a16="http://schemas.microsoft.com/office/drawing/2014/main" id="{34430B2A-6249-4113-9C6B-4C0B789D23A2}"/>
              </a:ext>
            </a:extLst>
          </p:cNvPr>
          <p:cNvCxnSpPr>
            <a:cxnSpLocks/>
          </p:cNvCxnSpPr>
          <p:nvPr/>
        </p:nvCxnSpPr>
        <p:spPr>
          <a:xfrm>
            <a:off x="5692365" y="3136568"/>
            <a:ext cx="959698" cy="0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5C991D58-B993-4D56-88C2-954A2C41B30D}"/>
              </a:ext>
            </a:extLst>
          </p:cNvPr>
          <p:cNvCxnSpPr>
            <a:cxnSpLocks/>
          </p:cNvCxnSpPr>
          <p:nvPr/>
        </p:nvCxnSpPr>
        <p:spPr>
          <a:xfrm>
            <a:off x="5704718" y="3031711"/>
            <a:ext cx="0" cy="22018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DB87227B-646A-47AA-9A40-D9E532142120}"/>
              </a:ext>
            </a:extLst>
          </p:cNvPr>
          <p:cNvCxnSpPr>
            <a:cxnSpLocks/>
          </p:cNvCxnSpPr>
          <p:nvPr/>
        </p:nvCxnSpPr>
        <p:spPr>
          <a:xfrm>
            <a:off x="8631246" y="1989482"/>
            <a:ext cx="19770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ector de Seta Reta 25">
            <a:extLst>
              <a:ext uri="{FF2B5EF4-FFF2-40B4-BE49-F238E27FC236}">
                <a16:creationId xmlns:a16="http://schemas.microsoft.com/office/drawing/2014/main" id="{12BA3013-06B8-4F4B-9073-7B74C380ED82}"/>
              </a:ext>
            </a:extLst>
          </p:cNvPr>
          <p:cNvCxnSpPr/>
          <p:nvPr/>
        </p:nvCxnSpPr>
        <p:spPr>
          <a:xfrm>
            <a:off x="8736227" y="1989482"/>
            <a:ext cx="0" cy="86493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reto 30">
            <a:extLst>
              <a:ext uri="{FF2B5EF4-FFF2-40B4-BE49-F238E27FC236}">
                <a16:creationId xmlns:a16="http://schemas.microsoft.com/office/drawing/2014/main" id="{7C93AB74-CF81-4A3F-8FAA-771333BEAD1E}"/>
              </a:ext>
            </a:extLst>
          </p:cNvPr>
          <p:cNvCxnSpPr>
            <a:cxnSpLocks/>
          </p:cNvCxnSpPr>
          <p:nvPr/>
        </p:nvCxnSpPr>
        <p:spPr>
          <a:xfrm>
            <a:off x="8647719" y="2846211"/>
            <a:ext cx="19770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D7F223BD-E737-4AE4-A32C-DE8FDF4BB97E}"/>
              </a:ext>
            </a:extLst>
          </p:cNvPr>
          <p:cNvSpPr txBox="1"/>
          <p:nvPr/>
        </p:nvSpPr>
        <p:spPr>
          <a:xfrm rot="16200000">
            <a:off x="8422000" y="2237280"/>
            <a:ext cx="426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2R</a:t>
            </a: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8855A0B4-5522-4B66-92FA-49849E163DFC}"/>
              </a:ext>
            </a:extLst>
          </p:cNvPr>
          <p:cNvSpPr txBox="1"/>
          <p:nvPr/>
        </p:nvSpPr>
        <p:spPr>
          <a:xfrm>
            <a:off x="6013356" y="1458120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/>
              <a:t>L</a:t>
            </a:r>
            <a:r>
              <a:rPr lang="pt-BR" baseline="-25000" dirty="0" err="1"/>
              <a:t>l</a:t>
            </a:r>
            <a:endParaRPr lang="pt-BR" dirty="0"/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5DCD779B-2180-46EE-B17E-FE8403789B19}"/>
              </a:ext>
            </a:extLst>
          </p:cNvPr>
          <p:cNvSpPr txBox="1"/>
          <p:nvPr/>
        </p:nvSpPr>
        <p:spPr>
          <a:xfrm>
            <a:off x="5994590" y="2795268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/>
              <a:t>L</a:t>
            </a:r>
            <a:r>
              <a:rPr lang="pt-BR" baseline="-25000" dirty="0" err="1"/>
              <a:t>s</a:t>
            </a:r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471D551-CFCB-472B-BF07-5B5CF586C92A}"/>
              </a:ext>
            </a:extLst>
          </p:cNvPr>
          <p:cNvSpPr txBox="1"/>
          <p:nvPr/>
        </p:nvSpPr>
        <p:spPr>
          <a:xfrm>
            <a:off x="196886" y="1411953"/>
            <a:ext cx="42957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>
                <a:solidFill>
                  <a:srgbClr val="EF7801"/>
                </a:solidFill>
              </a:rPr>
              <a:t>Equilíbrio estático de momentos: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aixaDeTexto 6">
                <a:extLst>
                  <a:ext uri="{FF2B5EF4-FFF2-40B4-BE49-F238E27FC236}">
                    <a16:creationId xmlns:a16="http://schemas.microsoft.com/office/drawing/2014/main" id="{8F813EFE-1C28-402B-A09D-DC763E695DB0}"/>
                  </a:ext>
                </a:extLst>
              </p:cNvPr>
              <p:cNvSpPr txBox="1"/>
              <p:nvPr/>
            </p:nvSpPr>
            <p:spPr>
              <a:xfrm>
                <a:off x="305597" y="1990875"/>
                <a:ext cx="378206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pt-BR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𝜏</m:t>
                          </m:r>
                        </m:e>
                        <m:sub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𝑤</m:t>
                          </m:r>
                        </m:sub>
                      </m:sSub>
                      <m:d>
                        <m:dPr>
                          <m:ctrlPr>
                            <a:rPr lang="pt-BR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pt-BR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pt-BR" i="1">
                                  <a:latin typeface="Cambria Math" panose="02040503050406030204" pitchFamily="18" charset="0"/>
                                </a:rPr>
                                <m:t>𝜖</m:t>
                              </m:r>
                            </m:e>
                            <m:sub>
                              <m:r>
                                <a:rPr lang="pt-BR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sub>
                          </m:sSub>
                        </m:e>
                      </m:d>
                      <m:r>
                        <a:rPr lang="pt-BR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pt-BR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𝜏</m:t>
                          </m:r>
                        </m:e>
                        <m:sub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𝑙</m:t>
                          </m:r>
                        </m:sub>
                      </m:sSub>
                      <m:d>
                        <m:dPr>
                          <m:ctrlPr>
                            <a:rPr lang="pt-BR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pt-BR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pt-BR" i="1">
                                  <a:latin typeface="Cambria Math" panose="02040503050406030204" pitchFamily="18" charset="0"/>
                                </a:rPr>
                                <m:t>𝜖</m:t>
                              </m:r>
                            </m:e>
                            <m:sub>
                              <m:r>
                                <a:rPr lang="pt-BR" b="0" i="1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sub>
                          </m:sSub>
                        </m:e>
                      </m:d>
                      <m:r>
                        <a:rPr lang="pt-BR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pt-BR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𝜏</m:t>
                          </m:r>
                        </m:e>
                        <m:sub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  <m:d>
                        <m:dPr>
                          <m:ctrlPr>
                            <a:rPr lang="pt-BR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pt-BR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pt-BR" i="1">
                                  <a:latin typeface="Cambria Math" panose="02040503050406030204" pitchFamily="18" charset="0"/>
                                </a:rPr>
                                <m:t>𝜖</m:t>
                              </m:r>
                            </m:e>
                            <m:sub>
                              <m:r>
                                <a:rPr lang="pt-BR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sub>
                          </m:sSub>
                        </m:e>
                      </m:d>
                      <m:r>
                        <a:rPr lang="pt-BR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pt-BR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𝜏</m:t>
                          </m:r>
                        </m:e>
                        <m:sub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𝑎</m:t>
                          </m:r>
                        </m:sub>
                      </m:sSub>
                      <m:d>
                        <m:dPr>
                          <m:ctrlPr>
                            <a:rPr lang="pt-BR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pt-BR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pt-BR" i="1">
                                  <a:latin typeface="Cambria Math" panose="02040503050406030204" pitchFamily="18" charset="0"/>
                                </a:rPr>
                                <m:t>𝜖</m:t>
                              </m:r>
                            </m:e>
                            <m:sub>
                              <m:r>
                                <a:rPr lang="pt-BR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sub>
                          </m:sSub>
                        </m:e>
                      </m:d>
                      <m:r>
                        <a:rPr lang="pt-BR" i="1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pt-BR" dirty="0"/>
              </a:p>
            </p:txBody>
          </p:sp>
        </mc:Choice>
        <mc:Fallback xmlns="">
          <p:sp>
            <p:nvSpPr>
              <p:cNvPr id="7" name="CaixaDeTexto 6">
                <a:extLst>
                  <a:ext uri="{FF2B5EF4-FFF2-40B4-BE49-F238E27FC236}">
                    <a16:creationId xmlns:a16="http://schemas.microsoft.com/office/drawing/2014/main" id="{8F813EFE-1C28-402B-A09D-DC763E695DB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5597" y="1990875"/>
                <a:ext cx="3782061" cy="276999"/>
              </a:xfrm>
              <a:prstGeom prst="rect">
                <a:avLst/>
              </a:prstGeom>
              <a:blipFill>
                <a:blip r:embed="rId3"/>
                <a:stretch>
                  <a:fillRect b="-17778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CaixaDeTexto 8">
                <a:extLst>
                  <a:ext uri="{FF2B5EF4-FFF2-40B4-BE49-F238E27FC236}">
                    <a16:creationId xmlns:a16="http://schemas.microsoft.com/office/drawing/2014/main" id="{9951A658-748B-44C1-9BE4-FF4D21E4F05B}"/>
                  </a:ext>
                </a:extLst>
              </p:cNvPr>
              <p:cNvSpPr txBox="1"/>
              <p:nvPr/>
            </p:nvSpPr>
            <p:spPr>
              <a:xfrm>
                <a:off x="281181" y="3010426"/>
                <a:ext cx="704167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pt-BR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𝜏</m:t>
                          </m:r>
                        </m:e>
                        <m:sub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𝑤</m:t>
                          </m:r>
                        </m:sub>
                      </m:sSub>
                      <m:d>
                        <m:dPr>
                          <m:ctrlPr>
                            <a:rPr lang="pt-BR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pt-BR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pt-BR" i="1">
                                  <a:latin typeface="Cambria Math" panose="02040503050406030204" pitchFamily="18" charset="0"/>
                                </a:rPr>
                                <m:t>𝜖</m:t>
                              </m:r>
                            </m:e>
                            <m:sub>
                              <m:r>
                                <a:rPr lang="pt-BR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pt-BR" dirty="0"/>
              </a:p>
            </p:txBody>
          </p:sp>
        </mc:Choice>
        <mc:Fallback xmlns="">
          <p:sp>
            <p:nvSpPr>
              <p:cNvPr id="9" name="CaixaDeTexto 8">
                <a:extLst>
                  <a:ext uri="{FF2B5EF4-FFF2-40B4-BE49-F238E27FC236}">
                    <a16:creationId xmlns:a16="http://schemas.microsoft.com/office/drawing/2014/main" id="{9951A658-748B-44C1-9BE4-FF4D21E4F05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1181" y="3010426"/>
                <a:ext cx="704167" cy="276999"/>
              </a:xfrm>
              <a:prstGeom prst="rect">
                <a:avLst/>
              </a:prstGeom>
              <a:blipFill>
                <a:blip r:embed="rId4"/>
                <a:stretch>
                  <a:fillRect l="-4310" b="-11111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CaixaDeTexto 11">
            <a:extLst>
              <a:ext uri="{FF2B5EF4-FFF2-40B4-BE49-F238E27FC236}">
                <a16:creationId xmlns:a16="http://schemas.microsoft.com/office/drawing/2014/main" id="{2B3164A1-EE60-476D-BEA7-5148C459E015}"/>
              </a:ext>
            </a:extLst>
          </p:cNvPr>
          <p:cNvSpPr txBox="1"/>
          <p:nvPr/>
        </p:nvSpPr>
        <p:spPr>
          <a:xfrm>
            <a:off x="278409" y="2494682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Onde:</a:t>
            </a:r>
          </a:p>
        </p:txBody>
      </p:sp>
      <p:cxnSp>
        <p:nvCxnSpPr>
          <p:cNvPr id="20" name="Conector de Seta Reta 19">
            <a:extLst>
              <a:ext uri="{FF2B5EF4-FFF2-40B4-BE49-F238E27FC236}">
                <a16:creationId xmlns:a16="http://schemas.microsoft.com/office/drawing/2014/main" id="{3872AF59-63AB-4190-B907-6DEDCD8A7374}"/>
              </a:ext>
            </a:extLst>
          </p:cNvPr>
          <p:cNvCxnSpPr/>
          <p:nvPr/>
        </p:nvCxnSpPr>
        <p:spPr>
          <a:xfrm>
            <a:off x="1087393" y="3159188"/>
            <a:ext cx="395416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09A69A7F-9F21-4BBC-B26F-035EA6631809}"/>
              </a:ext>
            </a:extLst>
          </p:cNvPr>
          <p:cNvSpPr txBox="1"/>
          <p:nvPr/>
        </p:nvSpPr>
        <p:spPr>
          <a:xfrm>
            <a:off x="1482809" y="2954453"/>
            <a:ext cx="31289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Torque gerado pela força peso.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CaixaDeTexto 22">
                <a:extLst>
                  <a:ext uri="{FF2B5EF4-FFF2-40B4-BE49-F238E27FC236}">
                    <a16:creationId xmlns:a16="http://schemas.microsoft.com/office/drawing/2014/main" id="{9FB825F8-8FD9-46DC-B7D8-56E2A416BB2C}"/>
                  </a:ext>
                </a:extLst>
              </p:cNvPr>
              <p:cNvSpPr txBox="1"/>
              <p:nvPr/>
            </p:nvSpPr>
            <p:spPr>
              <a:xfrm>
                <a:off x="344131" y="3686951"/>
                <a:ext cx="637739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pt-BR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𝜏</m:t>
                          </m:r>
                        </m:e>
                        <m:sub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𝑙</m:t>
                          </m:r>
                        </m:sub>
                      </m:sSub>
                      <m:d>
                        <m:dPr>
                          <m:ctrlPr>
                            <a:rPr lang="pt-BR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pt-BR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pt-BR" i="1">
                                  <a:latin typeface="Cambria Math" panose="02040503050406030204" pitchFamily="18" charset="0"/>
                                </a:rPr>
                                <m:t>𝜖</m:t>
                              </m:r>
                            </m:e>
                            <m:sub>
                              <m:r>
                                <a:rPr lang="pt-BR" b="0" i="1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pt-BR" dirty="0"/>
              </a:p>
            </p:txBody>
          </p:sp>
        </mc:Choice>
        <mc:Fallback xmlns="">
          <p:sp>
            <p:nvSpPr>
              <p:cNvPr id="23" name="CaixaDeTexto 22">
                <a:extLst>
                  <a:ext uri="{FF2B5EF4-FFF2-40B4-BE49-F238E27FC236}">
                    <a16:creationId xmlns:a16="http://schemas.microsoft.com/office/drawing/2014/main" id="{9FB825F8-8FD9-46DC-B7D8-56E2A416BB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4131" y="3686951"/>
                <a:ext cx="637739" cy="276999"/>
              </a:xfrm>
              <a:prstGeom prst="rect">
                <a:avLst/>
              </a:prstGeom>
              <a:blipFill>
                <a:blip r:embed="rId5"/>
                <a:stretch>
                  <a:fillRect l="-4762" b="-17778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0" name="Conector de Seta Reta 29">
            <a:extLst>
              <a:ext uri="{FF2B5EF4-FFF2-40B4-BE49-F238E27FC236}">
                <a16:creationId xmlns:a16="http://schemas.microsoft.com/office/drawing/2014/main" id="{B98EE114-E6F5-422E-ACF3-0738DD07C373}"/>
              </a:ext>
            </a:extLst>
          </p:cNvPr>
          <p:cNvCxnSpPr/>
          <p:nvPr/>
        </p:nvCxnSpPr>
        <p:spPr>
          <a:xfrm>
            <a:off x="1087393" y="3826436"/>
            <a:ext cx="395416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A54897E2-71D2-413C-B93C-5A86104E4594}"/>
              </a:ext>
            </a:extLst>
          </p:cNvPr>
          <p:cNvSpPr txBox="1"/>
          <p:nvPr/>
        </p:nvSpPr>
        <p:spPr>
          <a:xfrm>
            <a:off x="1452447" y="3620048"/>
            <a:ext cx="31896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Torque gerado pela mola linear. </a:t>
            </a:r>
          </a:p>
          <a:p>
            <a:endParaRPr lang="pt-B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CaixaDeTexto 26">
                <a:extLst>
                  <a:ext uri="{FF2B5EF4-FFF2-40B4-BE49-F238E27FC236}">
                    <a16:creationId xmlns:a16="http://schemas.microsoft.com/office/drawing/2014/main" id="{24BB237E-DB45-4092-9EBC-93D4EBAABA8E}"/>
                  </a:ext>
                </a:extLst>
              </p:cNvPr>
              <p:cNvSpPr txBox="1"/>
              <p:nvPr/>
            </p:nvSpPr>
            <p:spPr>
              <a:xfrm>
                <a:off x="321647" y="4360932"/>
                <a:ext cx="647228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pt-BR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𝜏</m:t>
                          </m:r>
                        </m:e>
                        <m:sub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  <m:d>
                        <m:dPr>
                          <m:ctrlPr>
                            <a:rPr lang="pt-BR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pt-BR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pt-BR" i="1">
                                  <a:latin typeface="Cambria Math" panose="02040503050406030204" pitchFamily="18" charset="0"/>
                                </a:rPr>
                                <m:t>𝜖</m:t>
                              </m:r>
                            </m:e>
                            <m:sub>
                              <m:r>
                                <a:rPr lang="pt-BR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pt-BR" dirty="0"/>
              </a:p>
            </p:txBody>
          </p:sp>
        </mc:Choice>
        <mc:Fallback xmlns="">
          <p:sp>
            <p:nvSpPr>
              <p:cNvPr id="27" name="CaixaDeTexto 26">
                <a:extLst>
                  <a:ext uri="{FF2B5EF4-FFF2-40B4-BE49-F238E27FC236}">
                    <a16:creationId xmlns:a16="http://schemas.microsoft.com/office/drawing/2014/main" id="{24BB237E-DB45-4092-9EBC-93D4EBAABA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1647" y="4360932"/>
                <a:ext cx="647228" cy="276999"/>
              </a:xfrm>
              <a:prstGeom prst="rect">
                <a:avLst/>
              </a:prstGeom>
              <a:blipFill>
                <a:blip r:embed="rId6"/>
                <a:stretch>
                  <a:fillRect l="-4717" b="-10870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7" name="Conector de Seta Reta 36">
            <a:extLst>
              <a:ext uri="{FF2B5EF4-FFF2-40B4-BE49-F238E27FC236}">
                <a16:creationId xmlns:a16="http://schemas.microsoft.com/office/drawing/2014/main" id="{85AFC1AA-4A66-4BB2-98E2-1EC0FDACE21B}"/>
              </a:ext>
            </a:extLst>
          </p:cNvPr>
          <p:cNvCxnSpPr/>
          <p:nvPr/>
        </p:nvCxnSpPr>
        <p:spPr>
          <a:xfrm>
            <a:off x="1091510" y="4510178"/>
            <a:ext cx="395416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tângulo 37">
            <a:extLst>
              <a:ext uri="{FF2B5EF4-FFF2-40B4-BE49-F238E27FC236}">
                <a16:creationId xmlns:a16="http://schemas.microsoft.com/office/drawing/2014/main" id="{923D2B04-2E6B-4CE7-96DF-A925E52D9ECB}"/>
              </a:ext>
            </a:extLst>
          </p:cNvPr>
          <p:cNvSpPr/>
          <p:nvPr/>
        </p:nvSpPr>
        <p:spPr>
          <a:xfrm>
            <a:off x="267775" y="4942011"/>
            <a:ext cx="704167" cy="432465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CaixaDeTexto 27">
                <a:extLst>
                  <a:ext uri="{FF2B5EF4-FFF2-40B4-BE49-F238E27FC236}">
                    <a16:creationId xmlns:a16="http://schemas.microsoft.com/office/drawing/2014/main" id="{07251A2C-68AF-48B3-A457-C086FDA8AD90}"/>
                  </a:ext>
                </a:extLst>
              </p:cNvPr>
              <p:cNvSpPr txBox="1"/>
              <p:nvPr/>
            </p:nvSpPr>
            <p:spPr>
              <a:xfrm>
                <a:off x="326080" y="5019743"/>
                <a:ext cx="671914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pt-BR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𝜏</m:t>
                          </m:r>
                        </m:e>
                        <m:sub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𝑎</m:t>
                          </m:r>
                        </m:sub>
                      </m:sSub>
                      <m:d>
                        <m:dPr>
                          <m:ctrlPr>
                            <a:rPr lang="pt-BR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pt-BR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pt-BR" i="1">
                                  <a:latin typeface="Cambria Math" panose="02040503050406030204" pitchFamily="18" charset="0"/>
                                </a:rPr>
                                <m:t>𝜖</m:t>
                              </m:r>
                            </m:e>
                            <m:sub>
                              <m:r>
                                <a:rPr lang="pt-BR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pt-BR" dirty="0"/>
              </a:p>
            </p:txBody>
          </p:sp>
        </mc:Choice>
        <mc:Fallback xmlns="">
          <p:sp>
            <p:nvSpPr>
              <p:cNvPr id="28" name="CaixaDeTexto 27">
                <a:extLst>
                  <a:ext uri="{FF2B5EF4-FFF2-40B4-BE49-F238E27FC236}">
                    <a16:creationId xmlns:a16="http://schemas.microsoft.com/office/drawing/2014/main" id="{07251A2C-68AF-48B3-A457-C086FDA8AD9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6080" y="5019743"/>
                <a:ext cx="671914" cy="276999"/>
              </a:xfrm>
              <a:prstGeom prst="rect">
                <a:avLst/>
              </a:prstGeom>
              <a:blipFill>
                <a:blip r:embed="rId7"/>
                <a:stretch>
                  <a:fillRect l="-4505" b="-10870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9" name="Conector de Seta Reta 38">
            <a:extLst>
              <a:ext uri="{FF2B5EF4-FFF2-40B4-BE49-F238E27FC236}">
                <a16:creationId xmlns:a16="http://schemas.microsoft.com/office/drawing/2014/main" id="{BAD4A608-1DD1-4451-9783-D410D952741C}"/>
              </a:ext>
            </a:extLst>
          </p:cNvPr>
          <p:cNvCxnSpPr/>
          <p:nvPr/>
        </p:nvCxnSpPr>
        <p:spPr>
          <a:xfrm>
            <a:off x="1057031" y="5174679"/>
            <a:ext cx="395416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F4C262F7-A4C4-4970-B8C1-7D6300BDB8A8}"/>
              </a:ext>
            </a:extLst>
          </p:cNvPr>
          <p:cNvSpPr txBox="1"/>
          <p:nvPr/>
        </p:nvSpPr>
        <p:spPr>
          <a:xfrm>
            <a:off x="1450233" y="4303909"/>
            <a:ext cx="34065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Torque gerado pela mola de SMA. </a:t>
            </a:r>
          </a:p>
          <a:p>
            <a:endParaRPr lang="pt-BR" dirty="0"/>
          </a:p>
        </p:txBody>
      </p: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6F43CC49-3398-4339-AA88-EC72AE9E3F8E}"/>
              </a:ext>
            </a:extLst>
          </p:cNvPr>
          <p:cNvSpPr txBox="1"/>
          <p:nvPr/>
        </p:nvSpPr>
        <p:spPr>
          <a:xfrm>
            <a:off x="1422086" y="4987650"/>
            <a:ext cx="42245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Torque gerado pelas forças aerodinâmicas. 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6602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29" grpId="0" animBg="1"/>
      <p:bldP spid="13" grpId="0" animBg="1"/>
      <p:bldP spid="9" grpId="0"/>
      <p:bldP spid="12" grpId="0"/>
      <p:bldP spid="21" grpId="0"/>
      <p:bldP spid="23" grpId="0"/>
      <p:bldP spid="24" grpId="0"/>
      <p:bldP spid="27" grpId="0"/>
      <p:bldP spid="38" grpId="0" animBg="1"/>
      <p:bldP spid="28" grpId="0"/>
      <p:bldP spid="40" grpId="0"/>
      <p:bldP spid="4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tângulo 43">
            <a:extLst>
              <a:ext uri="{FF2B5EF4-FFF2-40B4-BE49-F238E27FC236}">
                <a16:creationId xmlns:a16="http://schemas.microsoft.com/office/drawing/2014/main" id="{47A8F04F-DF3B-4A2E-9516-A4D8EEF39D73}"/>
              </a:ext>
            </a:extLst>
          </p:cNvPr>
          <p:cNvSpPr/>
          <p:nvPr/>
        </p:nvSpPr>
        <p:spPr>
          <a:xfrm>
            <a:off x="1117694" y="5134566"/>
            <a:ext cx="2587118" cy="734893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249F25A1-67DA-4517-99EF-44A19C2FD65D}"/>
              </a:ext>
            </a:extLst>
          </p:cNvPr>
          <p:cNvSpPr/>
          <p:nvPr/>
        </p:nvSpPr>
        <p:spPr>
          <a:xfrm>
            <a:off x="4618105" y="1458120"/>
            <a:ext cx="4312508" cy="1927653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64902"/>
            <a:ext cx="7772400" cy="664866"/>
          </a:xfrm>
        </p:spPr>
        <p:txBody>
          <a:bodyPr>
            <a:normAutofit fontScale="90000"/>
          </a:bodyPr>
          <a:lstStyle/>
          <a:p>
            <a:r>
              <a:rPr lang="pt-BR" sz="3600" dirty="0"/>
              <a:t>Modelo Numérico</a:t>
            </a:r>
            <a:br>
              <a:rPr lang="pt-BR" sz="3600" dirty="0"/>
            </a:br>
            <a:r>
              <a:rPr lang="pt-BR" sz="3600" i="1" dirty="0"/>
              <a:t>Design </a:t>
            </a:r>
            <a:r>
              <a:rPr lang="pt-BR" sz="3600" dirty="0"/>
              <a:t>com uso de polia</a:t>
            </a:r>
            <a:endParaRPr lang="pt-BR" sz="270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3C5468CE-76A6-4859-A46A-D1D3FF06B2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5752" y="1940054"/>
            <a:ext cx="3354853" cy="939072"/>
          </a:xfrm>
          <a:prstGeom prst="rect">
            <a:avLst/>
          </a:prstGeom>
        </p:spPr>
      </p:pic>
      <p:cxnSp>
        <p:nvCxnSpPr>
          <p:cNvPr id="8" name="Conector de Seta Reta 7">
            <a:extLst>
              <a:ext uri="{FF2B5EF4-FFF2-40B4-BE49-F238E27FC236}">
                <a16:creationId xmlns:a16="http://schemas.microsoft.com/office/drawing/2014/main" id="{25B72F36-C97F-487D-99CB-BBFF913AEED5}"/>
              </a:ext>
            </a:extLst>
          </p:cNvPr>
          <p:cNvCxnSpPr>
            <a:cxnSpLocks/>
          </p:cNvCxnSpPr>
          <p:nvPr/>
        </p:nvCxnSpPr>
        <p:spPr>
          <a:xfrm>
            <a:off x="5745888" y="1791732"/>
            <a:ext cx="90617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3C911BEF-E394-48D0-BE8C-F921C215736C}"/>
              </a:ext>
            </a:extLst>
          </p:cNvPr>
          <p:cNvCxnSpPr/>
          <p:nvPr/>
        </p:nvCxnSpPr>
        <p:spPr>
          <a:xfrm>
            <a:off x="6635590" y="1692893"/>
            <a:ext cx="0" cy="2100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to 10">
            <a:extLst>
              <a:ext uri="{FF2B5EF4-FFF2-40B4-BE49-F238E27FC236}">
                <a16:creationId xmlns:a16="http://schemas.microsoft.com/office/drawing/2014/main" id="{2F6B16F5-23E6-4D70-A810-34DF37292500}"/>
              </a:ext>
            </a:extLst>
          </p:cNvPr>
          <p:cNvCxnSpPr/>
          <p:nvPr/>
        </p:nvCxnSpPr>
        <p:spPr>
          <a:xfrm>
            <a:off x="5762373" y="1684655"/>
            <a:ext cx="0" cy="2100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EE83E037-0EC9-42D7-89F7-F76B72710669}"/>
              </a:ext>
            </a:extLst>
          </p:cNvPr>
          <p:cNvCxnSpPr/>
          <p:nvPr/>
        </p:nvCxnSpPr>
        <p:spPr>
          <a:xfrm>
            <a:off x="6652063" y="3043904"/>
            <a:ext cx="0" cy="21004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de Seta Reta 16">
            <a:extLst>
              <a:ext uri="{FF2B5EF4-FFF2-40B4-BE49-F238E27FC236}">
                <a16:creationId xmlns:a16="http://schemas.microsoft.com/office/drawing/2014/main" id="{34430B2A-6249-4113-9C6B-4C0B789D23A2}"/>
              </a:ext>
            </a:extLst>
          </p:cNvPr>
          <p:cNvCxnSpPr>
            <a:cxnSpLocks/>
          </p:cNvCxnSpPr>
          <p:nvPr/>
        </p:nvCxnSpPr>
        <p:spPr>
          <a:xfrm>
            <a:off x="5692365" y="3136568"/>
            <a:ext cx="959698" cy="0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5C991D58-B993-4D56-88C2-954A2C41B30D}"/>
              </a:ext>
            </a:extLst>
          </p:cNvPr>
          <p:cNvCxnSpPr>
            <a:cxnSpLocks/>
          </p:cNvCxnSpPr>
          <p:nvPr/>
        </p:nvCxnSpPr>
        <p:spPr>
          <a:xfrm>
            <a:off x="5704718" y="3031711"/>
            <a:ext cx="0" cy="22018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DB87227B-646A-47AA-9A40-D9E532142120}"/>
              </a:ext>
            </a:extLst>
          </p:cNvPr>
          <p:cNvCxnSpPr>
            <a:cxnSpLocks/>
          </p:cNvCxnSpPr>
          <p:nvPr/>
        </p:nvCxnSpPr>
        <p:spPr>
          <a:xfrm>
            <a:off x="8631246" y="1989482"/>
            <a:ext cx="19770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ector de Seta Reta 25">
            <a:extLst>
              <a:ext uri="{FF2B5EF4-FFF2-40B4-BE49-F238E27FC236}">
                <a16:creationId xmlns:a16="http://schemas.microsoft.com/office/drawing/2014/main" id="{12BA3013-06B8-4F4B-9073-7B74C380ED82}"/>
              </a:ext>
            </a:extLst>
          </p:cNvPr>
          <p:cNvCxnSpPr/>
          <p:nvPr/>
        </p:nvCxnSpPr>
        <p:spPr>
          <a:xfrm>
            <a:off x="8736227" y="1989482"/>
            <a:ext cx="0" cy="86493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reto 30">
            <a:extLst>
              <a:ext uri="{FF2B5EF4-FFF2-40B4-BE49-F238E27FC236}">
                <a16:creationId xmlns:a16="http://schemas.microsoft.com/office/drawing/2014/main" id="{7C93AB74-CF81-4A3F-8FAA-771333BEAD1E}"/>
              </a:ext>
            </a:extLst>
          </p:cNvPr>
          <p:cNvCxnSpPr>
            <a:cxnSpLocks/>
          </p:cNvCxnSpPr>
          <p:nvPr/>
        </p:nvCxnSpPr>
        <p:spPr>
          <a:xfrm>
            <a:off x="8647719" y="2846211"/>
            <a:ext cx="19770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D7F223BD-E737-4AE4-A32C-DE8FDF4BB97E}"/>
              </a:ext>
            </a:extLst>
          </p:cNvPr>
          <p:cNvSpPr txBox="1"/>
          <p:nvPr/>
        </p:nvSpPr>
        <p:spPr>
          <a:xfrm rot="16200000">
            <a:off x="8422004" y="2237280"/>
            <a:ext cx="426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2R</a:t>
            </a: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8855A0B4-5522-4B66-92FA-49849E163DFC}"/>
              </a:ext>
            </a:extLst>
          </p:cNvPr>
          <p:cNvSpPr txBox="1"/>
          <p:nvPr/>
        </p:nvSpPr>
        <p:spPr>
          <a:xfrm>
            <a:off x="6013356" y="1458120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/>
              <a:t>L</a:t>
            </a:r>
            <a:r>
              <a:rPr lang="pt-BR" baseline="-25000" dirty="0" err="1"/>
              <a:t>l</a:t>
            </a:r>
            <a:endParaRPr lang="pt-BR" dirty="0"/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5DCD779B-2180-46EE-B17E-FE8403789B19}"/>
              </a:ext>
            </a:extLst>
          </p:cNvPr>
          <p:cNvSpPr txBox="1"/>
          <p:nvPr/>
        </p:nvSpPr>
        <p:spPr>
          <a:xfrm>
            <a:off x="5994590" y="2795268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/>
              <a:t>L</a:t>
            </a:r>
            <a:r>
              <a:rPr lang="pt-BR" baseline="-25000" dirty="0" err="1"/>
              <a:t>s</a:t>
            </a:r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471D551-CFCB-472B-BF07-5B5CF586C92A}"/>
              </a:ext>
            </a:extLst>
          </p:cNvPr>
          <p:cNvSpPr txBox="1"/>
          <p:nvPr/>
        </p:nvSpPr>
        <p:spPr>
          <a:xfrm>
            <a:off x="211132" y="1365787"/>
            <a:ext cx="41814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>
                <a:solidFill>
                  <a:srgbClr val="EF7801"/>
                </a:solidFill>
              </a:rPr>
              <a:t>Torque gerado pela força peso: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aixaDeTexto 6">
                <a:extLst>
                  <a:ext uri="{FF2B5EF4-FFF2-40B4-BE49-F238E27FC236}">
                    <a16:creationId xmlns:a16="http://schemas.microsoft.com/office/drawing/2014/main" id="{8F813EFE-1C28-402B-A09D-DC763E695DB0}"/>
                  </a:ext>
                </a:extLst>
              </p:cNvPr>
              <p:cNvSpPr txBox="1"/>
              <p:nvPr/>
            </p:nvSpPr>
            <p:spPr>
              <a:xfrm>
                <a:off x="305597" y="1990875"/>
                <a:ext cx="378206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pt-BR" i="1" smtClean="0">
                              <a:solidFill>
                                <a:srgbClr val="EF780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i="1">
                              <a:solidFill>
                                <a:srgbClr val="EF7801"/>
                              </a:solidFill>
                              <a:latin typeface="Cambria Math" panose="02040503050406030204" pitchFamily="18" charset="0"/>
                            </a:rPr>
                            <m:t>𝜏</m:t>
                          </m:r>
                        </m:e>
                        <m:sub>
                          <m:r>
                            <a:rPr lang="pt-BR" i="1">
                              <a:solidFill>
                                <a:srgbClr val="EF7801"/>
                              </a:solidFill>
                              <a:latin typeface="Cambria Math" panose="02040503050406030204" pitchFamily="18" charset="0"/>
                            </a:rPr>
                            <m:t>𝑤</m:t>
                          </m:r>
                        </m:sub>
                      </m:sSub>
                      <m:d>
                        <m:dPr>
                          <m:ctrlPr>
                            <a:rPr lang="pt-BR" i="1">
                              <a:solidFill>
                                <a:srgbClr val="EF780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pt-BR" i="1">
                                  <a:solidFill>
                                    <a:srgbClr val="EF780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pt-BR" i="1">
                                  <a:solidFill>
                                    <a:srgbClr val="EF7801"/>
                                  </a:solidFill>
                                  <a:latin typeface="Cambria Math" panose="02040503050406030204" pitchFamily="18" charset="0"/>
                                </a:rPr>
                                <m:t>𝜖</m:t>
                              </m:r>
                            </m:e>
                            <m:sub>
                              <m:r>
                                <a:rPr lang="pt-BR" i="1">
                                  <a:solidFill>
                                    <a:srgbClr val="EF7801"/>
                                  </a:solidFill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sub>
                          </m:sSub>
                        </m:e>
                      </m:d>
                      <m:r>
                        <a:rPr lang="pt-BR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pt-BR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𝜏</m:t>
                          </m:r>
                        </m:e>
                        <m:sub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𝑙</m:t>
                          </m:r>
                        </m:sub>
                      </m:sSub>
                      <m:d>
                        <m:dPr>
                          <m:ctrlPr>
                            <a:rPr lang="pt-BR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pt-BR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pt-BR" i="1">
                                  <a:latin typeface="Cambria Math" panose="02040503050406030204" pitchFamily="18" charset="0"/>
                                </a:rPr>
                                <m:t>𝜖</m:t>
                              </m:r>
                            </m:e>
                            <m:sub>
                              <m:r>
                                <a:rPr lang="pt-BR" b="0" i="1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sub>
                          </m:sSub>
                        </m:e>
                      </m:d>
                      <m:r>
                        <a:rPr lang="pt-BR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pt-BR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𝜏</m:t>
                          </m:r>
                        </m:e>
                        <m:sub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  <m:d>
                        <m:dPr>
                          <m:ctrlPr>
                            <a:rPr lang="pt-BR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pt-BR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pt-BR" i="1">
                                  <a:latin typeface="Cambria Math" panose="02040503050406030204" pitchFamily="18" charset="0"/>
                                </a:rPr>
                                <m:t>𝜖</m:t>
                              </m:r>
                            </m:e>
                            <m:sub>
                              <m:r>
                                <a:rPr lang="pt-BR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sub>
                          </m:sSub>
                        </m:e>
                      </m:d>
                      <m:r>
                        <a:rPr lang="pt-BR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pt-BR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𝜏</m:t>
                          </m:r>
                        </m:e>
                        <m:sub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𝑎</m:t>
                          </m:r>
                        </m:sub>
                      </m:sSub>
                      <m:d>
                        <m:dPr>
                          <m:ctrlPr>
                            <a:rPr lang="pt-BR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pt-BR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pt-BR" i="1">
                                  <a:latin typeface="Cambria Math" panose="02040503050406030204" pitchFamily="18" charset="0"/>
                                </a:rPr>
                                <m:t>𝜖</m:t>
                              </m:r>
                            </m:e>
                            <m:sub>
                              <m:r>
                                <a:rPr lang="pt-BR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sub>
                          </m:sSub>
                        </m:e>
                      </m:d>
                      <m:r>
                        <a:rPr lang="pt-BR" i="1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pt-BR" dirty="0"/>
              </a:p>
            </p:txBody>
          </p:sp>
        </mc:Choice>
        <mc:Fallback xmlns="">
          <p:sp>
            <p:nvSpPr>
              <p:cNvPr id="7" name="CaixaDeTexto 6">
                <a:extLst>
                  <a:ext uri="{FF2B5EF4-FFF2-40B4-BE49-F238E27FC236}">
                    <a16:creationId xmlns:a16="http://schemas.microsoft.com/office/drawing/2014/main" id="{8F813EFE-1C28-402B-A09D-DC763E695DB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5597" y="1990875"/>
                <a:ext cx="3782061" cy="276999"/>
              </a:xfrm>
              <a:prstGeom prst="rect">
                <a:avLst/>
              </a:prstGeom>
              <a:blipFill>
                <a:blip r:embed="rId3"/>
                <a:stretch>
                  <a:fillRect b="-17778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CaixaDeTexto 13">
            <a:extLst>
              <a:ext uri="{FF2B5EF4-FFF2-40B4-BE49-F238E27FC236}">
                <a16:creationId xmlns:a16="http://schemas.microsoft.com/office/drawing/2014/main" id="{61463AAD-C96D-4AD7-9BB3-2220A73B8CFC}"/>
              </a:ext>
            </a:extLst>
          </p:cNvPr>
          <p:cNvSpPr txBox="1"/>
          <p:nvPr/>
        </p:nvSpPr>
        <p:spPr>
          <a:xfrm>
            <a:off x="407255" y="2606612"/>
            <a:ext cx="42579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Considerando o peso associado ao peso </a:t>
            </a:r>
          </a:p>
          <a:p>
            <a:r>
              <a:rPr lang="pt-BR" dirty="0"/>
              <a:t>da parte atuada.</a:t>
            </a:r>
          </a:p>
        </p:txBody>
      </p:sp>
      <p:sp>
        <p:nvSpPr>
          <p:cNvPr id="42" name="Retângulo 41">
            <a:extLst>
              <a:ext uri="{FF2B5EF4-FFF2-40B4-BE49-F238E27FC236}">
                <a16:creationId xmlns:a16="http://schemas.microsoft.com/office/drawing/2014/main" id="{C7B412AD-7722-423E-94A3-D42F33F287D7}"/>
              </a:ext>
            </a:extLst>
          </p:cNvPr>
          <p:cNvSpPr/>
          <p:nvPr/>
        </p:nvSpPr>
        <p:spPr>
          <a:xfrm>
            <a:off x="4618105" y="3845575"/>
            <a:ext cx="4312508" cy="1927653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CaixaDeTexto 24">
                <a:extLst>
                  <a:ext uri="{FF2B5EF4-FFF2-40B4-BE49-F238E27FC236}">
                    <a16:creationId xmlns:a16="http://schemas.microsoft.com/office/drawing/2014/main" id="{4BC4802A-1F1B-4144-B916-C663E07CEA13}"/>
                  </a:ext>
                </a:extLst>
              </p:cNvPr>
              <p:cNvSpPr txBox="1"/>
              <p:nvPr/>
            </p:nvSpPr>
            <p:spPr>
              <a:xfrm>
                <a:off x="1277739" y="4019433"/>
                <a:ext cx="1877629" cy="46262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pt-BR" sz="1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𝜏</m:t>
                          </m:r>
                        </m:e>
                        <m:sub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𝑤</m:t>
                          </m:r>
                        </m:sub>
                      </m:sSub>
                      <m:d>
                        <m:dPr>
                          <m:ctrlPr>
                            <a:rPr lang="pt-BR" sz="1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pt-BR" sz="1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𝜖</m:t>
                              </m:r>
                            </m:e>
                            <m:sub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sub>
                          </m:sSub>
                        </m:e>
                      </m:d>
                      <m:r>
                        <a:rPr lang="pt-BR" sz="16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pt-BR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3</m:t>
                          </m:r>
                        </m:den>
                      </m:f>
                      <m:sSub>
                        <m:sSubPr>
                          <m:ctrlPr>
                            <a:rPr lang="pt-BR" sz="1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𝑤</m:t>
                          </m:r>
                        </m:sub>
                      </m:sSub>
                      <m:func>
                        <m:funcPr>
                          <m:ctrlPr>
                            <a:rPr lang="pt-BR" sz="16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pt-BR" sz="1600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pt-BR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sz="1600" i="1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pt-BR" sz="1600" dirty="0"/>
              </a:p>
            </p:txBody>
          </p:sp>
        </mc:Choice>
        <mc:Fallback xmlns="">
          <p:sp>
            <p:nvSpPr>
              <p:cNvPr id="25" name="CaixaDeTexto 24">
                <a:extLst>
                  <a:ext uri="{FF2B5EF4-FFF2-40B4-BE49-F238E27FC236}">
                    <a16:creationId xmlns:a16="http://schemas.microsoft.com/office/drawing/2014/main" id="{4BC4802A-1F1B-4144-B916-C663E07CEA1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77739" y="4019433"/>
                <a:ext cx="1877629" cy="46262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3" name="CaixaDeTexto 32">
            <a:extLst>
              <a:ext uri="{FF2B5EF4-FFF2-40B4-BE49-F238E27FC236}">
                <a16:creationId xmlns:a16="http://schemas.microsoft.com/office/drawing/2014/main" id="{5D268A6E-6734-4BFF-8ECB-83919D93CFB1}"/>
              </a:ext>
            </a:extLst>
          </p:cNvPr>
          <p:cNvSpPr txBox="1"/>
          <p:nvPr/>
        </p:nvSpPr>
        <p:spPr>
          <a:xfrm>
            <a:off x="390782" y="4488235"/>
            <a:ext cx="37336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Portanto, o torque devido ao peso </a:t>
            </a:r>
          </a:p>
          <a:p>
            <a:r>
              <a:rPr lang="pt-BR" dirty="0"/>
              <a:t>da parte atuada é descrito como: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3" name="CaixaDeTexto 42">
                <a:extLst>
                  <a:ext uri="{FF2B5EF4-FFF2-40B4-BE49-F238E27FC236}">
                    <a16:creationId xmlns:a16="http://schemas.microsoft.com/office/drawing/2014/main" id="{CE319375-3BEC-4D7B-83F2-ECED65819DDE}"/>
                  </a:ext>
                </a:extLst>
              </p:cNvPr>
              <p:cNvSpPr txBox="1"/>
              <p:nvPr/>
            </p:nvSpPr>
            <p:spPr>
              <a:xfrm>
                <a:off x="1117694" y="5232432"/>
                <a:ext cx="2587118" cy="5203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pt-BR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𝜏</m:t>
                          </m:r>
                        </m:e>
                        <m:sub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𝑤</m:t>
                          </m:r>
                        </m:sub>
                      </m:sSub>
                      <m:d>
                        <m:dPr>
                          <m:ctrlPr>
                            <a:rPr lang="pt-BR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pt-BR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pt-BR" i="1">
                                  <a:latin typeface="Cambria Math" panose="02040503050406030204" pitchFamily="18" charset="0"/>
                                </a:rPr>
                                <m:t>𝜖</m:t>
                              </m:r>
                            </m:e>
                            <m:sub>
                              <m:r>
                                <a:rPr lang="pt-BR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sub>
                          </m:sSub>
                        </m:e>
                      </m:d>
                      <m:r>
                        <a:rPr lang="pt-BR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pt-BR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3</m:t>
                          </m:r>
                        </m:den>
                      </m:f>
                      <m:sSub>
                        <m:sSubPr>
                          <m:ctrlPr>
                            <a:rPr lang="pt-BR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𝑤</m:t>
                          </m:r>
                        </m:sub>
                      </m:sSub>
                      <m:func>
                        <m:funcPr>
                          <m:ctrlPr>
                            <a:rPr lang="pt-BR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pt-BR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pt-BR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i="1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d>
                        </m:e>
                      </m:func>
                      <m:r>
                        <a:rPr lang="pt-BR" b="0" i="1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pt-BR" i="1">
                          <a:latin typeface="Cambria Math" panose="02040503050406030204" pitchFamily="18" charset="0"/>
                        </a:rPr>
                        <m:t>𝑔</m:t>
                      </m:r>
                    </m:oMath>
                  </m:oMathPara>
                </a14:m>
                <a:endParaRPr lang="pt-BR" dirty="0"/>
              </a:p>
            </p:txBody>
          </p:sp>
        </mc:Choice>
        <mc:Fallback xmlns="">
          <p:sp>
            <p:nvSpPr>
              <p:cNvPr id="43" name="CaixaDeTexto 42">
                <a:extLst>
                  <a:ext uri="{FF2B5EF4-FFF2-40B4-BE49-F238E27FC236}">
                    <a16:creationId xmlns:a16="http://schemas.microsoft.com/office/drawing/2014/main" id="{CE319375-3BEC-4D7B-83F2-ECED65819DD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7694" y="5232432"/>
                <a:ext cx="2587118" cy="52039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6" name="Imagem 45">
            <a:extLst>
              <a:ext uri="{FF2B5EF4-FFF2-40B4-BE49-F238E27FC236}">
                <a16:creationId xmlns:a16="http://schemas.microsoft.com/office/drawing/2014/main" id="{AD709A9B-BC0A-4420-A881-F281893665D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0100" y="3894717"/>
            <a:ext cx="2890980" cy="1771434"/>
          </a:xfrm>
          <a:prstGeom prst="rect">
            <a:avLst/>
          </a:prstGeom>
        </p:spPr>
      </p:pic>
      <p:sp>
        <p:nvSpPr>
          <p:cNvPr id="19" name="Subtítulo 18">
            <a:extLst>
              <a:ext uri="{FF2B5EF4-FFF2-40B4-BE49-F238E27FC236}">
                <a16:creationId xmlns:a16="http://schemas.microsoft.com/office/drawing/2014/main" id="{6228E21C-818A-42D2-8610-2BBCBD6B7C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036" y="3373470"/>
            <a:ext cx="3937384" cy="771682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+mn-lt"/>
              </a:rPr>
              <a:t>A posição do centro de massa da parte atuada é descrita por: 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11604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14" grpId="0"/>
      <p:bldP spid="25" grpId="0"/>
      <p:bldP spid="33" grpId="0"/>
      <p:bldP spid="43" grpId="0"/>
      <p:bldP spid="19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tângulo 28">
            <a:extLst>
              <a:ext uri="{FF2B5EF4-FFF2-40B4-BE49-F238E27FC236}">
                <a16:creationId xmlns:a16="http://schemas.microsoft.com/office/drawing/2014/main" id="{AB2C5012-6D8B-48D8-838C-5339F17E6ED4}"/>
              </a:ext>
            </a:extLst>
          </p:cNvPr>
          <p:cNvSpPr/>
          <p:nvPr/>
        </p:nvSpPr>
        <p:spPr>
          <a:xfrm>
            <a:off x="1000897" y="5220056"/>
            <a:ext cx="2360141" cy="73590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249F25A1-67DA-4517-99EF-44A19C2FD65D}"/>
              </a:ext>
            </a:extLst>
          </p:cNvPr>
          <p:cNvSpPr/>
          <p:nvPr/>
        </p:nvSpPr>
        <p:spPr>
          <a:xfrm>
            <a:off x="4618105" y="1458120"/>
            <a:ext cx="4312508" cy="1927653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64902"/>
            <a:ext cx="7772400" cy="664866"/>
          </a:xfrm>
        </p:spPr>
        <p:txBody>
          <a:bodyPr>
            <a:normAutofit fontScale="90000"/>
          </a:bodyPr>
          <a:lstStyle/>
          <a:p>
            <a:r>
              <a:rPr lang="pt-BR" sz="3600" dirty="0"/>
              <a:t>Modelo Numérico</a:t>
            </a:r>
            <a:br>
              <a:rPr lang="pt-BR" sz="3600" dirty="0"/>
            </a:br>
            <a:r>
              <a:rPr lang="pt-BR" sz="3600" i="1" dirty="0"/>
              <a:t>Design </a:t>
            </a:r>
            <a:r>
              <a:rPr lang="pt-BR" sz="3600" dirty="0"/>
              <a:t>com uso de polia</a:t>
            </a:r>
            <a:endParaRPr lang="pt-BR" sz="27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7255" y="1160289"/>
            <a:ext cx="8421700" cy="4279327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endParaRPr lang="pt-BR" dirty="0"/>
          </a:p>
          <a:p>
            <a:pPr algn="l"/>
            <a:endParaRPr lang="pt-BR" u="sng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3C5468CE-76A6-4859-A46A-D1D3FF06B2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5752" y="1940054"/>
            <a:ext cx="3354853" cy="939072"/>
          </a:xfrm>
          <a:prstGeom prst="rect">
            <a:avLst/>
          </a:prstGeom>
        </p:spPr>
      </p:pic>
      <p:cxnSp>
        <p:nvCxnSpPr>
          <p:cNvPr id="8" name="Conector de Seta Reta 7">
            <a:extLst>
              <a:ext uri="{FF2B5EF4-FFF2-40B4-BE49-F238E27FC236}">
                <a16:creationId xmlns:a16="http://schemas.microsoft.com/office/drawing/2014/main" id="{25B72F36-C97F-487D-99CB-BBFF913AEED5}"/>
              </a:ext>
            </a:extLst>
          </p:cNvPr>
          <p:cNvCxnSpPr>
            <a:cxnSpLocks/>
          </p:cNvCxnSpPr>
          <p:nvPr/>
        </p:nvCxnSpPr>
        <p:spPr>
          <a:xfrm>
            <a:off x="5745888" y="1791732"/>
            <a:ext cx="90617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3C911BEF-E394-48D0-BE8C-F921C215736C}"/>
              </a:ext>
            </a:extLst>
          </p:cNvPr>
          <p:cNvCxnSpPr/>
          <p:nvPr/>
        </p:nvCxnSpPr>
        <p:spPr>
          <a:xfrm>
            <a:off x="6635590" y="1692893"/>
            <a:ext cx="0" cy="2100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to 10">
            <a:extLst>
              <a:ext uri="{FF2B5EF4-FFF2-40B4-BE49-F238E27FC236}">
                <a16:creationId xmlns:a16="http://schemas.microsoft.com/office/drawing/2014/main" id="{2F6B16F5-23E6-4D70-A810-34DF37292500}"/>
              </a:ext>
            </a:extLst>
          </p:cNvPr>
          <p:cNvCxnSpPr/>
          <p:nvPr/>
        </p:nvCxnSpPr>
        <p:spPr>
          <a:xfrm>
            <a:off x="5762373" y="1684655"/>
            <a:ext cx="0" cy="2100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EE83E037-0EC9-42D7-89F7-F76B72710669}"/>
              </a:ext>
            </a:extLst>
          </p:cNvPr>
          <p:cNvCxnSpPr/>
          <p:nvPr/>
        </p:nvCxnSpPr>
        <p:spPr>
          <a:xfrm>
            <a:off x="6652063" y="3043904"/>
            <a:ext cx="0" cy="21004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de Seta Reta 16">
            <a:extLst>
              <a:ext uri="{FF2B5EF4-FFF2-40B4-BE49-F238E27FC236}">
                <a16:creationId xmlns:a16="http://schemas.microsoft.com/office/drawing/2014/main" id="{34430B2A-6249-4113-9C6B-4C0B789D23A2}"/>
              </a:ext>
            </a:extLst>
          </p:cNvPr>
          <p:cNvCxnSpPr>
            <a:cxnSpLocks/>
          </p:cNvCxnSpPr>
          <p:nvPr/>
        </p:nvCxnSpPr>
        <p:spPr>
          <a:xfrm>
            <a:off x="5692365" y="3136568"/>
            <a:ext cx="959698" cy="0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5C991D58-B993-4D56-88C2-954A2C41B30D}"/>
              </a:ext>
            </a:extLst>
          </p:cNvPr>
          <p:cNvCxnSpPr>
            <a:cxnSpLocks/>
          </p:cNvCxnSpPr>
          <p:nvPr/>
        </p:nvCxnSpPr>
        <p:spPr>
          <a:xfrm>
            <a:off x="5704718" y="3031711"/>
            <a:ext cx="0" cy="22018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DB87227B-646A-47AA-9A40-D9E532142120}"/>
              </a:ext>
            </a:extLst>
          </p:cNvPr>
          <p:cNvCxnSpPr>
            <a:cxnSpLocks/>
          </p:cNvCxnSpPr>
          <p:nvPr/>
        </p:nvCxnSpPr>
        <p:spPr>
          <a:xfrm>
            <a:off x="8631246" y="1989482"/>
            <a:ext cx="19770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ector de Seta Reta 25">
            <a:extLst>
              <a:ext uri="{FF2B5EF4-FFF2-40B4-BE49-F238E27FC236}">
                <a16:creationId xmlns:a16="http://schemas.microsoft.com/office/drawing/2014/main" id="{12BA3013-06B8-4F4B-9073-7B74C380ED82}"/>
              </a:ext>
            </a:extLst>
          </p:cNvPr>
          <p:cNvCxnSpPr/>
          <p:nvPr/>
        </p:nvCxnSpPr>
        <p:spPr>
          <a:xfrm>
            <a:off x="8736227" y="1989482"/>
            <a:ext cx="0" cy="86493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reto 30">
            <a:extLst>
              <a:ext uri="{FF2B5EF4-FFF2-40B4-BE49-F238E27FC236}">
                <a16:creationId xmlns:a16="http://schemas.microsoft.com/office/drawing/2014/main" id="{7C93AB74-CF81-4A3F-8FAA-771333BEAD1E}"/>
              </a:ext>
            </a:extLst>
          </p:cNvPr>
          <p:cNvCxnSpPr>
            <a:cxnSpLocks/>
          </p:cNvCxnSpPr>
          <p:nvPr/>
        </p:nvCxnSpPr>
        <p:spPr>
          <a:xfrm>
            <a:off x="8647719" y="2846211"/>
            <a:ext cx="19770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D7F223BD-E737-4AE4-A32C-DE8FDF4BB97E}"/>
              </a:ext>
            </a:extLst>
          </p:cNvPr>
          <p:cNvSpPr txBox="1"/>
          <p:nvPr/>
        </p:nvSpPr>
        <p:spPr>
          <a:xfrm rot="16200000">
            <a:off x="8422000" y="2237280"/>
            <a:ext cx="426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2R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4" name="CaixaDeTexto 33">
                <a:extLst>
                  <a:ext uri="{FF2B5EF4-FFF2-40B4-BE49-F238E27FC236}">
                    <a16:creationId xmlns:a16="http://schemas.microsoft.com/office/drawing/2014/main" id="{8855A0B4-5522-4B66-92FA-49849E163DFC}"/>
                  </a:ext>
                </a:extLst>
              </p:cNvPr>
              <p:cNvSpPr txBox="1"/>
              <p:nvPr/>
            </p:nvSpPr>
            <p:spPr>
              <a:xfrm>
                <a:off x="5891519" y="1433407"/>
                <a:ext cx="63953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dirty="0" err="1"/>
                  <a:t>L</a:t>
                </a:r>
                <a:r>
                  <a:rPr lang="pt-BR" baseline="-25000" dirty="0" err="1"/>
                  <a:t>l</a:t>
                </a:r>
                <a:r>
                  <a:rPr lang="pt-BR" baseline="-25000" dirty="0"/>
                  <a:t> 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pt-BR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pt-BR" i="1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  <m:sub>
                        <m:r>
                          <a:rPr lang="pt-BR" i="1">
                            <a:latin typeface="Cambria Math" panose="02040503050406030204" pitchFamily="18" charset="0"/>
                          </a:rPr>
                          <m:t>𝐿</m:t>
                        </m:r>
                      </m:sub>
                    </m:sSub>
                  </m:oMath>
                </a14:m>
                <a:endParaRPr lang="pt-BR" dirty="0"/>
              </a:p>
            </p:txBody>
          </p:sp>
        </mc:Choice>
        <mc:Fallback xmlns="">
          <p:sp>
            <p:nvSpPr>
              <p:cNvPr id="34" name="CaixaDeTexto 33">
                <a:extLst>
                  <a:ext uri="{FF2B5EF4-FFF2-40B4-BE49-F238E27FC236}">
                    <a16:creationId xmlns:a16="http://schemas.microsoft.com/office/drawing/2014/main" id="{8855A0B4-5522-4B66-92FA-49849E163DF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91519" y="1433407"/>
                <a:ext cx="639534" cy="369332"/>
              </a:xfrm>
              <a:prstGeom prst="rect">
                <a:avLst/>
              </a:prstGeom>
              <a:blipFill>
                <a:blip r:embed="rId3"/>
                <a:stretch>
                  <a:fillRect l="-7619" t="-8197" b="-24590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CaixaDeTexto 34">
                <a:extLst>
                  <a:ext uri="{FF2B5EF4-FFF2-40B4-BE49-F238E27FC236}">
                    <a16:creationId xmlns:a16="http://schemas.microsoft.com/office/drawing/2014/main" id="{5DCD779B-2180-46EE-B17E-FE8403789B19}"/>
                  </a:ext>
                </a:extLst>
              </p:cNvPr>
              <p:cNvSpPr txBox="1"/>
              <p:nvPr/>
            </p:nvSpPr>
            <p:spPr>
              <a:xfrm>
                <a:off x="5909220" y="2795268"/>
                <a:ext cx="65453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dirty="0" err="1"/>
                  <a:t>L</a:t>
                </a:r>
                <a:r>
                  <a:rPr lang="pt-BR" baseline="-25000" dirty="0" err="1"/>
                  <a:t>s</a:t>
                </a:r>
                <a:r>
                  <a:rPr lang="pt-BR" baseline="-25000" dirty="0"/>
                  <a:t> 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pt-BR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pt-BR" i="1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  <m:sub>
                        <m:r>
                          <a:rPr lang="pt-BR" i="1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</m:oMath>
                </a14:m>
                <a:endParaRPr lang="pt-BR" dirty="0"/>
              </a:p>
            </p:txBody>
          </p:sp>
        </mc:Choice>
        <mc:Fallback xmlns="">
          <p:sp>
            <p:nvSpPr>
              <p:cNvPr id="35" name="CaixaDeTexto 34">
                <a:extLst>
                  <a:ext uri="{FF2B5EF4-FFF2-40B4-BE49-F238E27FC236}">
                    <a16:creationId xmlns:a16="http://schemas.microsoft.com/office/drawing/2014/main" id="{5DCD779B-2180-46EE-B17E-FE8403789B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09220" y="2795268"/>
                <a:ext cx="654538" cy="369332"/>
              </a:xfrm>
              <a:prstGeom prst="rect">
                <a:avLst/>
              </a:prstGeom>
              <a:blipFill>
                <a:blip r:embed="rId4"/>
                <a:stretch>
                  <a:fillRect l="-7407" t="-10000" b="-26667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CaixaDeTexto 3">
            <a:extLst>
              <a:ext uri="{FF2B5EF4-FFF2-40B4-BE49-F238E27FC236}">
                <a16:creationId xmlns:a16="http://schemas.microsoft.com/office/drawing/2014/main" id="{C471D551-CFCB-472B-BF07-5B5CF586C92A}"/>
              </a:ext>
            </a:extLst>
          </p:cNvPr>
          <p:cNvSpPr txBox="1"/>
          <p:nvPr/>
        </p:nvSpPr>
        <p:spPr>
          <a:xfrm>
            <a:off x="211132" y="1365787"/>
            <a:ext cx="42618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>
                <a:solidFill>
                  <a:srgbClr val="EF7801"/>
                </a:solidFill>
              </a:rPr>
              <a:t>Torque gerado pela mola linear: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aixaDeTexto 6">
                <a:extLst>
                  <a:ext uri="{FF2B5EF4-FFF2-40B4-BE49-F238E27FC236}">
                    <a16:creationId xmlns:a16="http://schemas.microsoft.com/office/drawing/2014/main" id="{8F813EFE-1C28-402B-A09D-DC763E695DB0}"/>
                  </a:ext>
                </a:extLst>
              </p:cNvPr>
              <p:cNvSpPr txBox="1"/>
              <p:nvPr/>
            </p:nvSpPr>
            <p:spPr>
              <a:xfrm>
                <a:off x="305597" y="1990875"/>
                <a:ext cx="378206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pt-BR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𝜏</m:t>
                          </m:r>
                        </m:e>
                        <m:sub>
                          <m:r>
                            <a:rPr lang="pt-BR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𝑤</m:t>
                          </m:r>
                        </m:sub>
                      </m:sSub>
                      <m:d>
                        <m:dPr>
                          <m:ctrlPr>
                            <a:rPr lang="pt-BR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pt-BR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pt-BR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𝜖</m:t>
                              </m:r>
                            </m:e>
                            <m:sub>
                              <m:r>
                                <a:rPr lang="pt-BR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sub>
                          </m:sSub>
                        </m:e>
                      </m:d>
                      <m:r>
                        <a:rPr lang="pt-BR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pt-BR" i="1" smtClean="0">
                              <a:solidFill>
                                <a:srgbClr val="EF780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i="1">
                              <a:solidFill>
                                <a:srgbClr val="EF7801"/>
                              </a:solidFill>
                              <a:latin typeface="Cambria Math" panose="02040503050406030204" pitchFamily="18" charset="0"/>
                            </a:rPr>
                            <m:t>𝜏</m:t>
                          </m:r>
                        </m:e>
                        <m:sub>
                          <m:r>
                            <a:rPr lang="pt-BR" i="1">
                              <a:solidFill>
                                <a:srgbClr val="EF7801"/>
                              </a:solidFill>
                              <a:latin typeface="Cambria Math" panose="02040503050406030204" pitchFamily="18" charset="0"/>
                            </a:rPr>
                            <m:t>𝑙</m:t>
                          </m:r>
                        </m:sub>
                      </m:sSub>
                      <m:d>
                        <m:dPr>
                          <m:ctrlPr>
                            <a:rPr lang="pt-BR" i="1">
                              <a:solidFill>
                                <a:srgbClr val="EF780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pt-BR" i="1">
                                  <a:solidFill>
                                    <a:srgbClr val="EF780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pt-BR" i="1">
                                  <a:solidFill>
                                    <a:srgbClr val="EF7801"/>
                                  </a:solidFill>
                                  <a:latin typeface="Cambria Math" panose="02040503050406030204" pitchFamily="18" charset="0"/>
                                </a:rPr>
                                <m:t>𝜖</m:t>
                              </m:r>
                            </m:e>
                            <m:sub>
                              <m:r>
                                <a:rPr lang="pt-BR" b="0" i="1" smtClean="0">
                                  <a:solidFill>
                                    <a:srgbClr val="EF7801"/>
                                  </a:solidFill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sub>
                          </m:sSub>
                        </m:e>
                      </m:d>
                      <m:r>
                        <a:rPr lang="pt-BR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pt-BR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𝜏</m:t>
                          </m:r>
                        </m:e>
                        <m:sub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  <m:d>
                        <m:dPr>
                          <m:ctrlPr>
                            <a:rPr lang="pt-BR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pt-BR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pt-BR" i="1">
                                  <a:latin typeface="Cambria Math" panose="02040503050406030204" pitchFamily="18" charset="0"/>
                                </a:rPr>
                                <m:t>𝜖</m:t>
                              </m:r>
                            </m:e>
                            <m:sub>
                              <m:r>
                                <a:rPr lang="pt-BR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sub>
                          </m:sSub>
                        </m:e>
                      </m:d>
                      <m:r>
                        <a:rPr lang="pt-BR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pt-BR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𝜏</m:t>
                          </m:r>
                        </m:e>
                        <m:sub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𝑎</m:t>
                          </m:r>
                        </m:sub>
                      </m:sSub>
                      <m:d>
                        <m:dPr>
                          <m:ctrlPr>
                            <a:rPr lang="pt-BR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pt-BR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pt-BR" i="1">
                                  <a:latin typeface="Cambria Math" panose="02040503050406030204" pitchFamily="18" charset="0"/>
                                </a:rPr>
                                <m:t>𝜖</m:t>
                              </m:r>
                            </m:e>
                            <m:sub>
                              <m:r>
                                <a:rPr lang="pt-BR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sub>
                          </m:sSub>
                        </m:e>
                      </m:d>
                      <m:r>
                        <a:rPr lang="pt-BR" i="1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pt-BR" dirty="0"/>
              </a:p>
            </p:txBody>
          </p:sp>
        </mc:Choice>
        <mc:Fallback xmlns="">
          <p:sp>
            <p:nvSpPr>
              <p:cNvPr id="7" name="CaixaDeTexto 6">
                <a:extLst>
                  <a:ext uri="{FF2B5EF4-FFF2-40B4-BE49-F238E27FC236}">
                    <a16:creationId xmlns:a16="http://schemas.microsoft.com/office/drawing/2014/main" id="{8F813EFE-1C28-402B-A09D-DC763E695DB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5597" y="1990875"/>
                <a:ext cx="3782061" cy="276999"/>
              </a:xfrm>
              <a:prstGeom prst="rect">
                <a:avLst/>
              </a:prstGeom>
              <a:blipFill>
                <a:blip r:embed="rId5"/>
                <a:stretch>
                  <a:fillRect b="-17778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2" name="Retângulo 41">
            <a:extLst>
              <a:ext uri="{FF2B5EF4-FFF2-40B4-BE49-F238E27FC236}">
                <a16:creationId xmlns:a16="http://schemas.microsoft.com/office/drawing/2014/main" id="{C7B412AD-7722-423E-94A3-D42F33F287D7}"/>
              </a:ext>
            </a:extLst>
          </p:cNvPr>
          <p:cNvSpPr/>
          <p:nvPr/>
        </p:nvSpPr>
        <p:spPr>
          <a:xfrm>
            <a:off x="4618105" y="3845575"/>
            <a:ext cx="4312508" cy="1927653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CD71DFFC-EF61-4DDE-B4D4-A55A89B8C46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7762" y="4065402"/>
            <a:ext cx="2110254" cy="1487998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58FDC689-A061-4988-8181-205852E0568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3760" y="4373821"/>
            <a:ext cx="943534" cy="110291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0" name="CaixaDeTexto 19">
                <a:extLst>
                  <a:ext uri="{FF2B5EF4-FFF2-40B4-BE49-F238E27FC236}">
                    <a16:creationId xmlns:a16="http://schemas.microsoft.com/office/drawing/2014/main" id="{3628BE72-76A1-4C54-823A-53BBB9C8A3CD}"/>
                  </a:ext>
                </a:extLst>
              </p:cNvPr>
              <p:cNvSpPr txBox="1"/>
              <p:nvPr/>
            </p:nvSpPr>
            <p:spPr>
              <a:xfrm>
                <a:off x="1518267" y="3953511"/>
                <a:ext cx="1356717" cy="60144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pt-BR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pt-BR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𝑙</m:t>
                          </m:r>
                        </m:sub>
                      </m:sSub>
                      <m:r>
                        <a:rPr lang="pt-BR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pt-BR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pt-BR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pt-BR" i="1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p>
                              <m:r>
                                <a:rPr lang="pt-BR" i="1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  <m:sSub>
                            <m:sSubPr>
                              <m:ctrlPr>
                                <a:rPr lang="pt-BR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pt-BR" i="1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e>
                            <m:sub>
                              <m:r>
                                <a:rPr lang="pt-BR" i="1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pt-BR" i="1">
                                  <a:latin typeface="Cambria Math" panose="02040503050406030204" pitchFamily="18" charset="0"/>
                                </a:rPr>
                                <m:t>     </m:t>
                              </m:r>
                            </m:sub>
                          </m:sSub>
                        </m:num>
                        <m:den>
                          <m:r>
                            <a:rPr lang="pt-BR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64 </m:t>
                          </m:r>
                          <m:r>
                            <a:rPr lang="pt-BR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  <m:r>
                            <a:rPr lang="pt-BR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pt-BR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pt-BR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b>
                              <m:r>
                                <a:rPr lang="pt-BR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pt-BR" dirty="0"/>
              </a:p>
            </p:txBody>
          </p:sp>
        </mc:Choice>
        <mc:Fallback xmlns="">
          <p:sp>
            <p:nvSpPr>
              <p:cNvPr id="20" name="CaixaDeTexto 19">
                <a:extLst>
                  <a:ext uri="{FF2B5EF4-FFF2-40B4-BE49-F238E27FC236}">
                    <a16:creationId xmlns:a16="http://schemas.microsoft.com/office/drawing/2014/main" id="{3628BE72-76A1-4C54-823A-53BBB9C8A3C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18267" y="3953511"/>
                <a:ext cx="1356717" cy="601447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CaixaDeTexto 20">
                <a:extLst>
                  <a:ext uri="{FF2B5EF4-FFF2-40B4-BE49-F238E27FC236}">
                    <a16:creationId xmlns:a16="http://schemas.microsoft.com/office/drawing/2014/main" id="{65BE1B19-218F-4A07-8475-2615B5CE7747}"/>
                  </a:ext>
                </a:extLst>
              </p:cNvPr>
              <p:cNvSpPr txBox="1"/>
              <p:nvPr/>
            </p:nvSpPr>
            <p:spPr>
              <a:xfrm>
                <a:off x="1463637" y="3180733"/>
                <a:ext cx="147662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pt-BR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𝜏</m:t>
                          </m:r>
                        </m:e>
                        <m:sub>
                          <m:r>
                            <a:rPr lang="pt-BR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𝑙</m:t>
                          </m:r>
                        </m:sub>
                      </m:sSub>
                      <m:d>
                        <m:dPr>
                          <m:ctrlPr>
                            <a:rPr lang="pt-BR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pt-BR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pt-BR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𝜖</m:t>
                              </m:r>
                            </m:e>
                            <m:sub>
                              <m:r>
                                <a:rPr lang="pt-BR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sub>
                          </m:sSub>
                        </m:e>
                      </m:d>
                      <m:r>
                        <a:rPr lang="pt-BR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pt-BR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pt-BR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𝑙</m:t>
                          </m:r>
                        </m:sub>
                      </m:sSub>
                      <m:sSub>
                        <m:sSubPr>
                          <m:ctrlPr>
                            <a:rPr lang="pt-BR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pt-BR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𝑙</m:t>
                          </m:r>
                        </m:sub>
                      </m:sSub>
                      <m:r>
                        <a:rPr lang="pt-BR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𝑅</m:t>
                      </m:r>
                    </m:oMath>
                  </m:oMathPara>
                </a14:m>
                <a:endParaRPr lang="pt-BR" dirty="0"/>
              </a:p>
            </p:txBody>
          </p:sp>
        </mc:Choice>
        <mc:Fallback xmlns="">
          <p:sp>
            <p:nvSpPr>
              <p:cNvPr id="21" name="CaixaDeTexto 20">
                <a:extLst>
                  <a:ext uri="{FF2B5EF4-FFF2-40B4-BE49-F238E27FC236}">
                    <a16:creationId xmlns:a16="http://schemas.microsoft.com/office/drawing/2014/main" id="{65BE1B19-218F-4A07-8475-2615B5CE774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63637" y="3180733"/>
                <a:ext cx="1476622" cy="276999"/>
              </a:xfrm>
              <a:prstGeom prst="rect">
                <a:avLst/>
              </a:prstGeom>
              <a:blipFill>
                <a:blip r:embed="rId9"/>
                <a:stretch>
                  <a:fillRect l="-2066" r="-3719" b="-17778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CaixaDeTexto 22">
            <a:extLst>
              <a:ext uri="{FF2B5EF4-FFF2-40B4-BE49-F238E27FC236}">
                <a16:creationId xmlns:a16="http://schemas.microsoft.com/office/drawing/2014/main" id="{6651893C-D5F1-4746-8670-DB1C1D64F6F4}"/>
              </a:ext>
            </a:extLst>
          </p:cNvPr>
          <p:cNvSpPr txBox="1"/>
          <p:nvPr/>
        </p:nvSpPr>
        <p:spPr>
          <a:xfrm>
            <a:off x="211132" y="2476879"/>
            <a:ext cx="42550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Considerando um modelo elástico linear</a:t>
            </a:r>
          </a:p>
          <a:p>
            <a:r>
              <a:rPr lang="pt-BR" dirty="0"/>
              <a:t>a equação será: 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DD75BEE2-F59B-46D1-884E-34D8CF22F54C}"/>
              </a:ext>
            </a:extLst>
          </p:cNvPr>
          <p:cNvSpPr txBox="1"/>
          <p:nvPr/>
        </p:nvSpPr>
        <p:spPr>
          <a:xfrm>
            <a:off x="211132" y="3475679"/>
            <a:ext cx="44159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Onde a equação para a constante elástica </a:t>
            </a:r>
          </a:p>
          <a:p>
            <a:r>
              <a:rPr lang="pt-BR" dirty="0"/>
              <a:t>é dada por: </a:t>
            </a: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38360F3F-A0F1-4BF5-A0F2-24BC76117D2A}"/>
              </a:ext>
            </a:extLst>
          </p:cNvPr>
          <p:cNvSpPr txBox="1"/>
          <p:nvPr/>
        </p:nvSpPr>
        <p:spPr>
          <a:xfrm>
            <a:off x="305597" y="4573725"/>
            <a:ext cx="38852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Portanto, o torque gerado pela mola</a:t>
            </a:r>
          </a:p>
          <a:p>
            <a:r>
              <a:rPr lang="pt-BR" dirty="0"/>
              <a:t> linear é descrito por: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CaixaDeTexto 27">
                <a:extLst>
                  <a:ext uri="{FF2B5EF4-FFF2-40B4-BE49-F238E27FC236}">
                    <a16:creationId xmlns:a16="http://schemas.microsoft.com/office/drawing/2014/main" id="{B556E175-4EE1-413F-B4E7-95462F892A48}"/>
                  </a:ext>
                </a:extLst>
              </p:cNvPr>
              <p:cNvSpPr txBox="1"/>
              <p:nvPr/>
            </p:nvSpPr>
            <p:spPr>
              <a:xfrm>
                <a:off x="1170093" y="5237063"/>
                <a:ext cx="2123337" cy="60144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pt-BR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𝜏</m:t>
                          </m:r>
                        </m:e>
                        <m:sub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𝑙</m:t>
                          </m:r>
                        </m:sub>
                      </m:sSub>
                      <m:d>
                        <m:dPr>
                          <m:ctrlPr>
                            <a:rPr lang="pt-BR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pt-BR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pt-BR" i="1">
                                  <a:latin typeface="Cambria Math" panose="02040503050406030204" pitchFamily="18" charset="0"/>
                                </a:rPr>
                                <m:t>𝜖</m:t>
                              </m:r>
                            </m:e>
                            <m:sub>
                              <m:r>
                                <a:rPr lang="pt-BR" b="0" i="1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sub>
                          </m:sSub>
                        </m:e>
                      </m:d>
                      <m:r>
                        <a:rPr lang="pt-BR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pt-BR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pt-BR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pt-BR" i="1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p>
                              <m:r>
                                <a:rPr lang="pt-BR" i="1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  <m:sSub>
                            <m:sSubPr>
                              <m:ctrlPr>
                                <a:rPr lang="pt-BR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pt-BR" i="1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e>
                            <m:sub>
                              <m:r>
                                <a:rPr lang="pt-BR" i="1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pt-BR" i="1">
                                  <a:latin typeface="Cambria Math" panose="02040503050406030204" pitchFamily="18" charset="0"/>
                                </a:rPr>
                                <m:t>     </m:t>
                              </m:r>
                            </m:sub>
                          </m:sSub>
                        </m:num>
                        <m:den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64 </m:t>
                          </m:r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𝐷</m:t>
                          </m:r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pt-BR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pt-BR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b>
                              <m:r>
                                <a:rPr lang="pt-BR" i="1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sub>
                          </m:sSub>
                        </m:den>
                      </m:f>
                      <m:sSub>
                        <m:sSubPr>
                          <m:ctrlPr>
                            <a:rPr lang="pt-BR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𝑙</m:t>
                          </m:r>
                        </m:sub>
                      </m:sSub>
                      <m:r>
                        <a:rPr lang="pt-BR" i="1">
                          <a:latin typeface="Cambria Math" panose="02040503050406030204" pitchFamily="18" charset="0"/>
                        </a:rPr>
                        <m:t>𝑅</m:t>
                      </m:r>
                    </m:oMath>
                  </m:oMathPara>
                </a14:m>
                <a:endParaRPr lang="pt-BR" dirty="0"/>
              </a:p>
            </p:txBody>
          </p:sp>
        </mc:Choice>
        <mc:Fallback xmlns="">
          <p:sp>
            <p:nvSpPr>
              <p:cNvPr id="28" name="CaixaDeTexto 27">
                <a:extLst>
                  <a:ext uri="{FF2B5EF4-FFF2-40B4-BE49-F238E27FC236}">
                    <a16:creationId xmlns:a16="http://schemas.microsoft.com/office/drawing/2014/main" id="{B556E175-4EE1-413F-B4E7-95462F892A4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70093" y="5237063"/>
                <a:ext cx="2123337" cy="601447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85507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0" grpId="0"/>
      <p:bldP spid="21" grpId="0"/>
      <p:bldP spid="23" grpId="0"/>
      <p:bldP spid="24" grpId="0"/>
      <p:bldP spid="27" grpId="0"/>
      <p:bldP spid="2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tângulo 28">
            <a:extLst>
              <a:ext uri="{FF2B5EF4-FFF2-40B4-BE49-F238E27FC236}">
                <a16:creationId xmlns:a16="http://schemas.microsoft.com/office/drawing/2014/main" id="{BC015A5A-B4F7-4807-BB64-12CBB3AE6B0E}"/>
              </a:ext>
            </a:extLst>
          </p:cNvPr>
          <p:cNvSpPr/>
          <p:nvPr/>
        </p:nvSpPr>
        <p:spPr>
          <a:xfrm>
            <a:off x="404378" y="3076862"/>
            <a:ext cx="3870355" cy="82994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249F25A1-67DA-4517-99EF-44A19C2FD65D}"/>
              </a:ext>
            </a:extLst>
          </p:cNvPr>
          <p:cNvSpPr/>
          <p:nvPr/>
        </p:nvSpPr>
        <p:spPr>
          <a:xfrm>
            <a:off x="4618105" y="1458120"/>
            <a:ext cx="4312508" cy="1927653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64902"/>
            <a:ext cx="7772400" cy="664866"/>
          </a:xfrm>
        </p:spPr>
        <p:txBody>
          <a:bodyPr>
            <a:normAutofit fontScale="90000"/>
          </a:bodyPr>
          <a:lstStyle/>
          <a:p>
            <a:r>
              <a:rPr lang="pt-BR" sz="3600" dirty="0"/>
              <a:t>Modelo Numérico</a:t>
            </a:r>
            <a:br>
              <a:rPr lang="pt-BR" sz="3600" dirty="0"/>
            </a:br>
            <a:r>
              <a:rPr lang="pt-BR" sz="3600" i="1" dirty="0"/>
              <a:t>Design </a:t>
            </a:r>
            <a:r>
              <a:rPr lang="pt-BR" sz="3600" dirty="0"/>
              <a:t>com uso de polia</a:t>
            </a:r>
            <a:endParaRPr lang="pt-BR" sz="270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3C5468CE-76A6-4859-A46A-D1D3FF06B2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5752" y="1940054"/>
            <a:ext cx="3354853" cy="939072"/>
          </a:xfrm>
          <a:prstGeom prst="rect">
            <a:avLst/>
          </a:prstGeom>
        </p:spPr>
      </p:pic>
      <p:cxnSp>
        <p:nvCxnSpPr>
          <p:cNvPr id="8" name="Conector de Seta Reta 7">
            <a:extLst>
              <a:ext uri="{FF2B5EF4-FFF2-40B4-BE49-F238E27FC236}">
                <a16:creationId xmlns:a16="http://schemas.microsoft.com/office/drawing/2014/main" id="{25B72F36-C97F-487D-99CB-BBFF913AEED5}"/>
              </a:ext>
            </a:extLst>
          </p:cNvPr>
          <p:cNvCxnSpPr>
            <a:cxnSpLocks/>
          </p:cNvCxnSpPr>
          <p:nvPr/>
        </p:nvCxnSpPr>
        <p:spPr>
          <a:xfrm>
            <a:off x="5745888" y="1791732"/>
            <a:ext cx="90617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3C911BEF-E394-48D0-BE8C-F921C215736C}"/>
              </a:ext>
            </a:extLst>
          </p:cNvPr>
          <p:cNvCxnSpPr/>
          <p:nvPr/>
        </p:nvCxnSpPr>
        <p:spPr>
          <a:xfrm>
            <a:off x="6635590" y="1692893"/>
            <a:ext cx="0" cy="2100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to 10">
            <a:extLst>
              <a:ext uri="{FF2B5EF4-FFF2-40B4-BE49-F238E27FC236}">
                <a16:creationId xmlns:a16="http://schemas.microsoft.com/office/drawing/2014/main" id="{2F6B16F5-23E6-4D70-A810-34DF37292500}"/>
              </a:ext>
            </a:extLst>
          </p:cNvPr>
          <p:cNvCxnSpPr/>
          <p:nvPr/>
        </p:nvCxnSpPr>
        <p:spPr>
          <a:xfrm>
            <a:off x="5762373" y="1684655"/>
            <a:ext cx="0" cy="2100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EE83E037-0EC9-42D7-89F7-F76B72710669}"/>
              </a:ext>
            </a:extLst>
          </p:cNvPr>
          <p:cNvCxnSpPr/>
          <p:nvPr/>
        </p:nvCxnSpPr>
        <p:spPr>
          <a:xfrm>
            <a:off x="6652063" y="3043904"/>
            <a:ext cx="0" cy="21004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de Seta Reta 16">
            <a:extLst>
              <a:ext uri="{FF2B5EF4-FFF2-40B4-BE49-F238E27FC236}">
                <a16:creationId xmlns:a16="http://schemas.microsoft.com/office/drawing/2014/main" id="{34430B2A-6249-4113-9C6B-4C0B789D23A2}"/>
              </a:ext>
            </a:extLst>
          </p:cNvPr>
          <p:cNvCxnSpPr>
            <a:cxnSpLocks/>
          </p:cNvCxnSpPr>
          <p:nvPr/>
        </p:nvCxnSpPr>
        <p:spPr>
          <a:xfrm>
            <a:off x="5692365" y="3136568"/>
            <a:ext cx="959698" cy="0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5C991D58-B993-4D56-88C2-954A2C41B30D}"/>
              </a:ext>
            </a:extLst>
          </p:cNvPr>
          <p:cNvCxnSpPr>
            <a:cxnSpLocks/>
          </p:cNvCxnSpPr>
          <p:nvPr/>
        </p:nvCxnSpPr>
        <p:spPr>
          <a:xfrm>
            <a:off x="5704718" y="3031711"/>
            <a:ext cx="0" cy="22018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DB87227B-646A-47AA-9A40-D9E532142120}"/>
              </a:ext>
            </a:extLst>
          </p:cNvPr>
          <p:cNvCxnSpPr>
            <a:cxnSpLocks/>
          </p:cNvCxnSpPr>
          <p:nvPr/>
        </p:nvCxnSpPr>
        <p:spPr>
          <a:xfrm>
            <a:off x="8631246" y="1989482"/>
            <a:ext cx="19770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ector de Seta Reta 25">
            <a:extLst>
              <a:ext uri="{FF2B5EF4-FFF2-40B4-BE49-F238E27FC236}">
                <a16:creationId xmlns:a16="http://schemas.microsoft.com/office/drawing/2014/main" id="{12BA3013-06B8-4F4B-9073-7B74C380ED82}"/>
              </a:ext>
            </a:extLst>
          </p:cNvPr>
          <p:cNvCxnSpPr/>
          <p:nvPr/>
        </p:nvCxnSpPr>
        <p:spPr>
          <a:xfrm>
            <a:off x="8736227" y="1989482"/>
            <a:ext cx="0" cy="86493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reto 30">
            <a:extLst>
              <a:ext uri="{FF2B5EF4-FFF2-40B4-BE49-F238E27FC236}">
                <a16:creationId xmlns:a16="http://schemas.microsoft.com/office/drawing/2014/main" id="{7C93AB74-CF81-4A3F-8FAA-771333BEAD1E}"/>
              </a:ext>
            </a:extLst>
          </p:cNvPr>
          <p:cNvCxnSpPr>
            <a:cxnSpLocks/>
          </p:cNvCxnSpPr>
          <p:nvPr/>
        </p:nvCxnSpPr>
        <p:spPr>
          <a:xfrm>
            <a:off x="8647719" y="2846211"/>
            <a:ext cx="19770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D7F223BD-E737-4AE4-A32C-DE8FDF4BB97E}"/>
              </a:ext>
            </a:extLst>
          </p:cNvPr>
          <p:cNvSpPr txBox="1"/>
          <p:nvPr/>
        </p:nvSpPr>
        <p:spPr>
          <a:xfrm rot="16200000">
            <a:off x="8422000" y="2237280"/>
            <a:ext cx="426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2R</a:t>
            </a: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8855A0B4-5522-4B66-92FA-49849E163DFC}"/>
              </a:ext>
            </a:extLst>
          </p:cNvPr>
          <p:cNvSpPr txBox="1"/>
          <p:nvPr/>
        </p:nvSpPr>
        <p:spPr>
          <a:xfrm>
            <a:off x="6013356" y="1458120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/>
              <a:t>L</a:t>
            </a:r>
            <a:r>
              <a:rPr lang="pt-BR" baseline="-25000" dirty="0" err="1"/>
              <a:t>l</a:t>
            </a:r>
            <a:endParaRPr lang="pt-BR" dirty="0"/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5DCD779B-2180-46EE-B17E-FE8403789B19}"/>
              </a:ext>
            </a:extLst>
          </p:cNvPr>
          <p:cNvSpPr txBox="1"/>
          <p:nvPr/>
        </p:nvSpPr>
        <p:spPr>
          <a:xfrm>
            <a:off x="5994590" y="2795268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/>
              <a:t>L</a:t>
            </a:r>
            <a:r>
              <a:rPr lang="pt-BR" baseline="-25000" dirty="0" err="1"/>
              <a:t>s</a:t>
            </a:r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471D551-CFCB-472B-BF07-5B5CF586C92A}"/>
              </a:ext>
            </a:extLst>
          </p:cNvPr>
          <p:cNvSpPr txBox="1"/>
          <p:nvPr/>
        </p:nvSpPr>
        <p:spPr>
          <a:xfrm>
            <a:off x="211132" y="1365787"/>
            <a:ext cx="4467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>
                <a:solidFill>
                  <a:schemeClr val="accent2"/>
                </a:solidFill>
              </a:rPr>
              <a:t>Torque gerado pela mola de SMA: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aixaDeTexto 6">
                <a:extLst>
                  <a:ext uri="{FF2B5EF4-FFF2-40B4-BE49-F238E27FC236}">
                    <a16:creationId xmlns:a16="http://schemas.microsoft.com/office/drawing/2014/main" id="{8F813EFE-1C28-402B-A09D-DC763E695DB0}"/>
                  </a:ext>
                </a:extLst>
              </p:cNvPr>
              <p:cNvSpPr txBox="1"/>
              <p:nvPr/>
            </p:nvSpPr>
            <p:spPr>
              <a:xfrm>
                <a:off x="305597" y="1990875"/>
                <a:ext cx="378206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pt-BR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𝜏</m:t>
                          </m:r>
                        </m:e>
                        <m:sub>
                          <m:r>
                            <a:rPr lang="pt-BR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𝑤</m:t>
                          </m:r>
                        </m:sub>
                      </m:sSub>
                      <m:d>
                        <m:dPr>
                          <m:ctrlPr>
                            <a:rPr lang="pt-BR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pt-BR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pt-BR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𝜖</m:t>
                              </m:r>
                            </m:e>
                            <m:sub>
                              <m:r>
                                <a:rPr lang="pt-BR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sub>
                          </m:sSub>
                        </m:e>
                      </m:d>
                      <m:r>
                        <a:rPr lang="pt-BR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pt-BR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𝜏</m:t>
                          </m:r>
                        </m:e>
                        <m:sub>
                          <m:r>
                            <a:rPr lang="pt-BR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𝑙</m:t>
                          </m:r>
                        </m:sub>
                      </m:sSub>
                      <m:d>
                        <m:dPr>
                          <m:ctrlPr>
                            <a:rPr lang="pt-BR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pt-BR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pt-BR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𝜖</m:t>
                              </m:r>
                            </m:e>
                            <m:sub>
                              <m:r>
                                <a:rPr lang="pt-BR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sub>
                          </m:sSub>
                        </m:e>
                      </m:d>
                      <m:r>
                        <a:rPr lang="pt-BR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pt-BR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  <m:t>𝜏</m:t>
                          </m:r>
                        </m:e>
                        <m:sub>
                          <m:r>
                            <a:rPr lang="pt-BR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  <m:d>
                        <m:dPr>
                          <m:ctrlPr>
                            <a:rPr lang="pt-BR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pt-BR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pt-BR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</a:rPr>
                                <m:t>𝜖</m:t>
                              </m:r>
                            </m:e>
                            <m:sub>
                              <m:r>
                                <a:rPr lang="pt-BR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sub>
                          </m:sSub>
                        </m:e>
                      </m:d>
                      <m:r>
                        <a:rPr lang="pt-BR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pt-BR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𝜏</m:t>
                          </m:r>
                        </m:e>
                        <m:sub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𝑎</m:t>
                          </m:r>
                        </m:sub>
                      </m:sSub>
                      <m:d>
                        <m:dPr>
                          <m:ctrlPr>
                            <a:rPr lang="pt-BR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pt-BR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pt-BR" i="1">
                                  <a:latin typeface="Cambria Math" panose="02040503050406030204" pitchFamily="18" charset="0"/>
                                </a:rPr>
                                <m:t>𝜖</m:t>
                              </m:r>
                            </m:e>
                            <m:sub>
                              <m:r>
                                <a:rPr lang="pt-BR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sub>
                          </m:sSub>
                        </m:e>
                      </m:d>
                      <m:r>
                        <a:rPr lang="pt-BR" i="1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pt-BR" dirty="0"/>
              </a:p>
            </p:txBody>
          </p:sp>
        </mc:Choice>
        <mc:Fallback xmlns="">
          <p:sp>
            <p:nvSpPr>
              <p:cNvPr id="7" name="CaixaDeTexto 6">
                <a:extLst>
                  <a:ext uri="{FF2B5EF4-FFF2-40B4-BE49-F238E27FC236}">
                    <a16:creationId xmlns:a16="http://schemas.microsoft.com/office/drawing/2014/main" id="{8F813EFE-1C28-402B-A09D-DC763E695DB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5597" y="1990875"/>
                <a:ext cx="3782061" cy="276999"/>
              </a:xfrm>
              <a:prstGeom prst="rect">
                <a:avLst/>
              </a:prstGeom>
              <a:blipFill>
                <a:blip r:embed="rId3"/>
                <a:stretch>
                  <a:fillRect b="-17778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2" name="Retângulo 41">
            <a:extLst>
              <a:ext uri="{FF2B5EF4-FFF2-40B4-BE49-F238E27FC236}">
                <a16:creationId xmlns:a16="http://schemas.microsoft.com/office/drawing/2014/main" id="{C7B412AD-7722-423E-94A3-D42F33F287D7}"/>
              </a:ext>
            </a:extLst>
          </p:cNvPr>
          <p:cNvSpPr/>
          <p:nvPr/>
        </p:nvSpPr>
        <p:spPr>
          <a:xfrm>
            <a:off x="4618105" y="3845575"/>
            <a:ext cx="4312508" cy="1927653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A36FA8AE-7CD2-4228-AC46-70508BD5A0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9149" y="3879947"/>
            <a:ext cx="3582078" cy="186035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9" name="CaixaDeTexto 18">
                <a:extLst>
                  <a:ext uri="{FF2B5EF4-FFF2-40B4-BE49-F238E27FC236}">
                    <a16:creationId xmlns:a16="http://schemas.microsoft.com/office/drawing/2014/main" id="{DE4AFF82-E931-42FF-B2FD-BAD32020F9DA}"/>
                  </a:ext>
                </a:extLst>
              </p:cNvPr>
              <p:cNvSpPr txBox="1"/>
              <p:nvPr/>
            </p:nvSpPr>
            <p:spPr>
              <a:xfrm>
                <a:off x="306020" y="2940834"/>
                <a:ext cx="4099905" cy="83279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endParaRPr lang="en-US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𝜏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  <m:r>
                        <a:rPr lang="en-US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>
                              <a:latin typeface="Cambria Math" panose="02040503050406030204" pitchFamily="18" charset="0"/>
                            </a:rPr>
                            <m:t>2</m:t>
                          </m:r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p>
                              <m:r>
                                <a:rPr lang="en-US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>
                              <a:latin typeface="Cambria Math" panose="02040503050406030204" pitchFamily="18" charset="0"/>
                            </a:rPr>
                            <m:t>3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𝐶</m:t>
                          </m:r>
                        </m:den>
                      </m:f>
                      <m:func>
                        <m:func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𝛼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𝑜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𝜋</m:t>
                          </m:r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p>
                              <m:r>
                                <a:rPr lang="en-US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r>
                            <a:rPr lang="en-US">
                              <a:latin typeface="Cambria Math" panose="02040503050406030204" pitchFamily="18" charset="0"/>
                            </a:rPr>
                            <m:t>+2</m:t>
                          </m:r>
                          <m:func>
                            <m:func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</a:rPr>
                                <m:t>tan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𝛼</m:t>
                                  </m:r>
                                </m:e>
                              </m:d>
                            </m:e>
                          </m:func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</m:e>
                      </m:d>
                      <m:r>
                        <a:rPr lang="pt-BR" b="0" i="1" smtClean="0">
                          <a:latin typeface="Cambria Math" panose="02040503050406030204" pitchFamily="18" charset="0"/>
                        </a:rPr>
                        <m:t>𝑅</m:t>
                      </m:r>
                    </m:oMath>
                  </m:oMathPara>
                </a14:m>
                <a:endParaRPr lang="pt-BR" dirty="0"/>
              </a:p>
            </p:txBody>
          </p:sp>
        </mc:Choice>
        <mc:Fallback xmlns="">
          <p:sp>
            <p:nvSpPr>
              <p:cNvPr id="19" name="CaixaDeTexto 18">
                <a:extLst>
                  <a:ext uri="{FF2B5EF4-FFF2-40B4-BE49-F238E27FC236}">
                    <a16:creationId xmlns:a16="http://schemas.microsoft.com/office/drawing/2014/main" id="{DE4AFF82-E931-42FF-B2FD-BAD32020F9D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6020" y="2940834"/>
                <a:ext cx="4099905" cy="83279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CaixaDeTexto 35">
                <a:extLst>
                  <a:ext uri="{FF2B5EF4-FFF2-40B4-BE49-F238E27FC236}">
                    <a16:creationId xmlns:a16="http://schemas.microsoft.com/office/drawing/2014/main" id="{CB088746-CE1D-49BF-A6DA-FAA8DF3F4F85}"/>
                  </a:ext>
                </a:extLst>
              </p:cNvPr>
              <p:cNvSpPr txBox="1"/>
              <p:nvPr/>
            </p:nvSpPr>
            <p:spPr>
              <a:xfrm>
                <a:off x="383648" y="3932511"/>
                <a:ext cx="853887" cy="40338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sz="1400" b="0" i="1" smtClean="0"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pt-BR" sz="1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pt-BR" sz="1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BR" sz="1400" i="1">
                              <a:latin typeface="Cambria Math" panose="02040503050406030204" pitchFamily="18" charset="0"/>
                            </a:rPr>
                            <m:t>𝐷</m:t>
                          </m:r>
                        </m:num>
                        <m:den>
                          <m:r>
                            <a:rPr lang="pt-BR" sz="1400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den>
                      </m:f>
                      <m:r>
                        <a:rPr lang="pt-BR" sz="1400" i="1">
                          <a:latin typeface="Cambria Math" panose="02040503050406030204" pitchFamily="18" charset="0"/>
                        </a:rPr>
                        <m:t>=8</m:t>
                      </m:r>
                    </m:oMath>
                  </m:oMathPara>
                </a14:m>
                <a:endParaRPr lang="pt-BR" sz="1400" dirty="0"/>
              </a:p>
            </p:txBody>
          </p:sp>
        </mc:Choice>
        <mc:Fallback xmlns="">
          <p:sp>
            <p:nvSpPr>
              <p:cNvPr id="36" name="CaixaDeTexto 35">
                <a:extLst>
                  <a:ext uri="{FF2B5EF4-FFF2-40B4-BE49-F238E27FC236}">
                    <a16:creationId xmlns:a16="http://schemas.microsoft.com/office/drawing/2014/main" id="{CB088746-CE1D-49BF-A6DA-FAA8DF3F4F8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3648" y="3932511"/>
                <a:ext cx="853887" cy="403380"/>
              </a:xfrm>
              <a:prstGeom prst="rect">
                <a:avLst/>
              </a:prstGeom>
              <a:blipFill>
                <a:blip r:embed="rId6"/>
                <a:stretch>
                  <a:fillRect l="-4286" r="-4286" b="-10606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8" name="Conector de Seta Reta 37">
            <a:extLst>
              <a:ext uri="{FF2B5EF4-FFF2-40B4-BE49-F238E27FC236}">
                <a16:creationId xmlns:a16="http://schemas.microsoft.com/office/drawing/2014/main" id="{6E561BAD-B983-4693-BCD6-0BC264485DAB}"/>
              </a:ext>
            </a:extLst>
          </p:cNvPr>
          <p:cNvCxnSpPr/>
          <p:nvPr/>
        </p:nvCxnSpPr>
        <p:spPr>
          <a:xfrm>
            <a:off x="1348269" y="4100525"/>
            <a:ext cx="20868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C42D929A-4D97-4388-A228-E47F7571486F}"/>
              </a:ext>
            </a:extLst>
          </p:cNvPr>
          <p:cNvSpPr txBox="1"/>
          <p:nvPr/>
        </p:nvSpPr>
        <p:spPr>
          <a:xfrm>
            <a:off x="2091444" y="3973395"/>
            <a:ext cx="14013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dirty="0"/>
              <a:t>Índice da mola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1" name="CaixaDeTexto 40">
                <a:extLst>
                  <a:ext uri="{FF2B5EF4-FFF2-40B4-BE49-F238E27FC236}">
                    <a16:creationId xmlns:a16="http://schemas.microsoft.com/office/drawing/2014/main" id="{53C4A596-7D93-4ACF-A1D4-9E34F87174D9}"/>
                  </a:ext>
                </a:extLst>
              </p:cNvPr>
              <p:cNvSpPr txBox="1"/>
              <p:nvPr/>
            </p:nvSpPr>
            <p:spPr>
              <a:xfrm>
                <a:off x="474726" y="4394516"/>
                <a:ext cx="346184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l-GR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i="1">
                              <a:latin typeface="Cambria Math" panose="02040503050406030204" pitchFamily="18" charset="0"/>
                            </a:rPr>
                            <m:t>α</m:t>
                          </m:r>
                          <m:r>
                            <m:rPr>
                              <m:nor/>
                            </m:rPr>
                            <a:rPr lang="pt-BR" dirty="0"/>
                            <m:t> </m:t>
                          </m:r>
                        </m:e>
                        <m:sub>
                          <m:r>
                            <a:rPr lang="pt-BR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pt-BR" dirty="0"/>
              </a:p>
            </p:txBody>
          </p:sp>
        </mc:Choice>
        <mc:Fallback xmlns="">
          <p:sp>
            <p:nvSpPr>
              <p:cNvPr id="41" name="CaixaDeTexto 40">
                <a:extLst>
                  <a:ext uri="{FF2B5EF4-FFF2-40B4-BE49-F238E27FC236}">
                    <a16:creationId xmlns:a16="http://schemas.microsoft.com/office/drawing/2014/main" id="{53C4A596-7D93-4ACF-A1D4-9E34F87174D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4726" y="4394516"/>
                <a:ext cx="346184" cy="276999"/>
              </a:xfrm>
              <a:prstGeom prst="rect">
                <a:avLst/>
              </a:prstGeom>
              <a:blipFill>
                <a:blip r:embed="rId8"/>
                <a:stretch>
                  <a:fillRect l="-8772" r="-7018" b="-15556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5" name="Conector de Seta Reta 44">
            <a:extLst>
              <a:ext uri="{FF2B5EF4-FFF2-40B4-BE49-F238E27FC236}">
                <a16:creationId xmlns:a16="http://schemas.microsoft.com/office/drawing/2014/main" id="{3851A46B-B82E-4696-A5EA-25EB3D3BD7AB}"/>
              </a:ext>
            </a:extLst>
          </p:cNvPr>
          <p:cNvCxnSpPr/>
          <p:nvPr/>
        </p:nvCxnSpPr>
        <p:spPr>
          <a:xfrm>
            <a:off x="892453" y="4593974"/>
            <a:ext cx="20868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6" name="CaixaDeTexto 45">
                <a:extLst>
                  <a:ext uri="{FF2B5EF4-FFF2-40B4-BE49-F238E27FC236}">
                    <a16:creationId xmlns:a16="http://schemas.microsoft.com/office/drawing/2014/main" id="{1FE88098-A7EB-4E1A-B990-BD2CAAA040E8}"/>
                  </a:ext>
                </a:extLst>
              </p:cNvPr>
              <p:cNvSpPr txBox="1"/>
              <p:nvPr/>
            </p:nvSpPr>
            <p:spPr>
              <a:xfrm>
                <a:off x="449025" y="4786598"/>
                <a:ext cx="367088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i="1">
                          <a:latin typeface="Cambria Math" panose="02040503050406030204" pitchFamily="18" charset="0"/>
                        </a:rPr>
                        <m:t>α</m:t>
                      </m:r>
                    </m:oMath>
                  </m:oMathPara>
                </a14:m>
                <a:endParaRPr lang="pt-BR" dirty="0"/>
              </a:p>
              <a:p>
                <a:endParaRPr lang="pt-BR" dirty="0"/>
              </a:p>
            </p:txBody>
          </p:sp>
        </mc:Choice>
        <mc:Fallback xmlns="">
          <p:sp>
            <p:nvSpPr>
              <p:cNvPr id="46" name="CaixaDeTexto 45">
                <a:extLst>
                  <a:ext uri="{FF2B5EF4-FFF2-40B4-BE49-F238E27FC236}">
                    <a16:creationId xmlns:a16="http://schemas.microsoft.com/office/drawing/2014/main" id="{1FE88098-A7EB-4E1A-B990-BD2CAAA040E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9025" y="4786598"/>
                <a:ext cx="367088" cy="553998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7" name="Conector de Seta Reta 46">
            <a:extLst>
              <a:ext uri="{FF2B5EF4-FFF2-40B4-BE49-F238E27FC236}">
                <a16:creationId xmlns:a16="http://schemas.microsoft.com/office/drawing/2014/main" id="{1DBD8792-4E8D-4A76-9886-B3F78839E810}"/>
              </a:ext>
            </a:extLst>
          </p:cNvPr>
          <p:cNvCxnSpPr/>
          <p:nvPr/>
        </p:nvCxnSpPr>
        <p:spPr>
          <a:xfrm>
            <a:off x="892453" y="4924309"/>
            <a:ext cx="20868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9" name="CaixaDeTexto 48">
            <a:extLst>
              <a:ext uri="{FF2B5EF4-FFF2-40B4-BE49-F238E27FC236}">
                <a16:creationId xmlns:a16="http://schemas.microsoft.com/office/drawing/2014/main" id="{48148F64-AD7E-498D-B603-AB0D6806B6AA}"/>
              </a:ext>
            </a:extLst>
          </p:cNvPr>
          <p:cNvSpPr txBox="1"/>
          <p:nvPr/>
        </p:nvSpPr>
        <p:spPr>
          <a:xfrm>
            <a:off x="1178310" y="4421903"/>
            <a:ext cx="32276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600" dirty="0"/>
              <a:t>Ângulo de inclinação inicial da espira</a:t>
            </a:r>
          </a:p>
        </p:txBody>
      </p:sp>
      <p:sp>
        <p:nvSpPr>
          <p:cNvPr id="50" name="CaixaDeTexto 49">
            <a:extLst>
              <a:ext uri="{FF2B5EF4-FFF2-40B4-BE49-F238E27FC236}">
                <a16:creationId xmlns:a16="http://schemas.microsoft.com/office/drawing/2014/main" id="{DD24CF0F-3CBA-4949-9FB9-2991E833E118}"/>
              </a:ext>
            </a:extLst>
          </p:cNvPr>
          <p:cNvSpPr txBox="1"/>
          <p:nvPr/>
        </p:nvSpPr>
        <p:spPr>
          <a:xfrm>
            <a:off x="1077800" y="4772787"/>
            <a:ext cx="36054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600" dirty="0"/>
              <a:t>Ângulo de inclinação atualizado da espira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2" name="CaixaDeTexto 51">
                <a:extLst>
                  <a:ext uri="{FF2B5EF4-FFF2-40B4-BE49-F238E27FC236}">
                    <a16:creationId xmlns:a16="http://schemas.microsoft.com/office/drawing/2014/main" id="{CA7AF582-1A04-4FCB-A64E-B9A984441C47}"/>
                  </a:ext>
                </a:extLst>
              </p:cNvPr>
              <p:cNvSpPr txBox="1"/>
              <p:nvPr/>
            </p:nvSpPr>
            <p:spPr>
              <a:xfrm>
                <a:off x="531607" y="5146811"/>
                <a:ext cx="32855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pt-BR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l-GR" i="1">
                              <a:latin typeface="Cambria Math" panose="02040503050406030204" pitchFamily="18" charset="0"/>
                            </a:rPr>
                            <m:t>σ</m:t>
                          </m:r>
                          <m:r>
                            <m:rPr>
                              <m:nor/>
                            </m:rPr>
                            <a:rPr lang="pt-BR" dirty="0"/>
                            <m:t> </m:t>
                          </m:r>
                        </m:e>
                        <m:sup>
                          <m:r>
                            <a:rPr lang="pt-BR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</m:oMath>
                  </m:oMathPara>
                </a14:m>
                <a:endParaRPr lang="pt-BR" dirty="0"/>
              </a:p>
            </p:txBody>
          </p:sp>
        </mc:Choice>
        <mc:Fallback xmlns="">
          <p:sp>
            <p:nvSpPr>
              <p:cNvPr id="52" name="CaixaDeTexto 51">
                <a:extLst>
                  <a:ext uri="{FF2B5EF4-FFF2-40B4-BE49-F238E27FC236}">
                    <a16:creationId xmlns:a16="http://schemas.microsoft.com/office/drawing/2014/main" id="{CA7AF582-1A04-4FCB-A64E-B9A984441C4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1607" y="5146811"/>
                <a:ext cx="328551" cy="276999"/>
              </a:xfrm>
              <a:prstGeom prst="rect">
                <a:avLst/>
              </a:prstGeom>
              <a:blipFill>
                <a:blip r:embed="rId10"/>
                <a:stretch>
                  <a:fillRect l="-11111" r="-3704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3" name="CaixaDeTexto 52">
                <a:extLst>
                  <a:ext uri="{FF2B5EF4-FFF2-40B4-BE49-F238E27FC236}">
                    <a16:creationId xmlns:a16="http://schemas.microsoft.com/office/drawing/2014/main" id="{C96AF46C-7EFE-42B3-93EB-E6E52E2A5B71}"/>
                  </a:ext>
                </a:extLst>
              </p:cNvPr>
              <p:cNvSpPr txBox="1"/>
              <p:nvPr/>
            </p:nvSpPr>
            <p:spPr>
              <a:xfrm>
                <a:off x="543964" y="5455679"/>
                <a:ext cx="31893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pt-BR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pt-BR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  <m:r>
                            <m:rPr>
                              <m:nor/>
                            </m:rPr>
                            <a:rPr lang="pt-BR" dirty="0"/>
                            <m:t> </m:t>
                          </m:r>
                        </m:e>
                        <m:sup>
                          <m:r>
                            <a:rPr lang="pt-BR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</m:oMath>
                  </m:oMathPara>
                </a14:m>
                <a:endParaRPr lang="pt-BR" dirty="0"/>
              </a:p>
            </p:txBody>
          </p:sp>
        </mc:Choice>
        <mc:Fallback xmlns="">
          <p:sp>
            <p:nvSpPr>
              <p:cNvPr id="53" name="CaixaDeTexto 52">
                <a:extLst>
                  <a:ext uri="{FF2B5EF4-FFF2-40B4-BE49-F238E27FC236}">
                    <a16:creationId xmlns:a16="http://schemas.microsoft.com/office/drawing/2014/main" id="{C96AF46C-7EFE-42B3-93EB-E6E52E2A5B7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3964" y="5455679"/>
                <a:ext cx="318933" cy="276999"/>
              </a:xfrm>
              <a:prstGeom prst="rect">
                <a:avLst/>
              </a:prstGeom>
              <a:blipFill>
                <a:blip r:embed="rId11"/>
                <a:stretch>
                  <a:fillRect l="-16981" r="-1887" b="-6667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4" name="Conector de Seta Reta 53">
            <a:extLst>
              <a:ext uri="{FF2B5EF4-FFF2-40B4-BE49-F238E27FC236}">
                <a16:creationId xmlns:a16="http://schemas.microsoft.com/office/drawing/2014/main" id="{25935B57-3F01-4760-B64D-D840FE6C9210}"/>
              </a:ext>
            </a:extLst>
          </p:cNvPr>
          <p:cNvCxnSpPr/>
          <p:nvPr/>
        </p:nvCxnSpPr>
        <p:spPr>
          <a:xfrm>
            <a:off x="896569" y="5323849"/>
            <a:ext cx="20868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5" name="Conector de Seta Reta 54">
            <a:extLst>
              <a:ext uri="{FF2B5EF4-FFF2-40B4-BE49-F238E27FC236}">
                <a16:creationId xmlns:a16="http://schemas.microsoft.com/office/drawing/2014/main" id="{FFEE7EC8-DEDA-4EA7-BF8F-34FC40C0E5F6}"/>
              </a:ext>
            </a:extLst>
          </p:cNvPr>
          <p:cNvCxnSpPr/>
          <p:nvPr/>
        </p:nvCxnSpPr>
        <p:spPr>
          <a:xfrm>
            <a:off x="896571" y="5620417"/>
            <a:ext cx="20868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599D5DAA-0A57-45F1-AEBD-70281474F0C5}"/>
              </a:ext>
            </a:extLst>
          </p:cNvPr>
          <p:cNvSpPr txBox="1"/>
          <p:nvPr/>
        </p:nvSpPr>
        <p:spPr>
          <a:xfrm>
            <a:off x="1685507" y="5148986"/>
            <a:ext cx="24275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600" dirty="0"/>
              <a:t>Tensão normal equivalente</a:t>
            </a:r>
          </a:p>
        </p:txBody>
      </p: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BA6D13E9-78B8-4CC6-B92E-6F4DD3C0001C}"/>
              </a:ext>
            </a:extLst>
          </p:cNvPr>
          <p:cNvSpPr txBox="1"/>
          <p:nvPr/>
        </p:nvSpPr>
        <p:spPr>
          <a:xfrm>
            <a:off x="1572252" y="5481657"/>
            <a:ext cx="26687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600" dirty="0"/>
              <a:t>Tensão cisalhante equivalente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BF60AF31-14F6-40F3-ACF1-5AB03C1615BC}"/>
              </a:ext>
            </a:extLst>
          </p:cNvPr>
          <p:cNvSpPr txBox="1"/>
          <p:nvPr/>
        </p:nvSpPr>
        <p:spPr>
          <a:xfrm flipH="1">
            <a:off x="288973" y="2362358"/>
            <a:ext cx="46323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 err="1"/>
              <a:t>Conforme</a:t>
            </a:r>
            <a:r>
              <a:rPr lang="en-US" i="1" dirty="0"/>
              <a:t>  o </a:t>
            </a:r>
            <a:r>
              <a:rPr lang="en-US" i="1" dirty="0" err="1"/>
              <a:t>modelo</a:t>
            </a:r>
            <a:r>
              <a:rPr lang="en-US" i="1" dirty="0"/>
              <a:t> de </a:t>
            </a:r>
            <a:r>
              <a:rPr lang="en-US" i="1" dirty="0" err="1"/>
              <a:t>mola</a:t>
            </a:r>
            <a:r>
              <a:rPr lang="en-US" i="1" dirty="0"/>
              <a:t> </a:t>
            </a:r>
            <a:r>
              <a:rPr lang="en-US" i="1" dirty="0" err="1"/>
              <a:t>apresentado</a:t>
            </a:r>
            <a:r>
              <a:rPr lang="en-US" i="1" dirty="0"/>
              <a:t> </a:t>
            </a:r>
          </a:p>
          <a:p>
            <a:r>
              <a:rPr lang="en-US" i="1" dirty="0" err="1"/>
              <a:t>por</a:t>
            </a:r>
            <a:r>
              <a:rPr lang="en-US" i="1" dirty="0"/>
              <a:t> </a:t>
            </a:r>
            <a:r>
              <a:rPr lang="pt-BR" dirty="0">
                <a:ea typeface="Open Sans" panose="020B0606030504020204" pitchFamily="34" charset="0"/>
                <a:cs typeface="Open Sans" panose="020B0606030504020204" pitchFamily="34" charset="0"/>
              </a:rPr>
              <a:t>ENEMARK, SANTOS e SAVI (2014)</a:t>
            </a:r>
            <a:endParaRPr lang="en-US" i="1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69613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 27">
            <a:extLst>
              <a:ext uri="{FF2B5EF4-FFF2-40B4-BE49-F238E27FC236}">
                <a16:creationId xmlns:a16="http://schemas.microsoft.com/office/drawing/2014/main" id="{7D744DD7-E097-4C36-A22C-394740E0DB7A}"/>
              </a:ext>
            </a:extLst>
          </p:cNvPr>
          <p:cNvSpPr/>
          <p:nvPr/>
        </p:nvSpPr>
        <p:spPr>
          <a:xfrm>
            <a:off x="1926667" y="5340418"/>
            <a:ext cx="2534122" cy="89447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249F25A1-67DA-4517-99EF-44A19C2FD65D}"/>
              </a:ext>
            </a:extLst>
          </p:cNvPr>
          <p:cNvSpPr/>
          <p:nvPr/>
        </p:nvSpPr>
        <p:spPr>
          <a:xfrm>
            <a:off x="4618105" y="1458120"/>
            <a:ext cx="4312508" cy="1927653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64902"/>
            <a:ext cx="7772400" cy="664866"/>
          </a:xfrm>
        </p:spPr>
        <p:txBody>
          <a:bodyPr>
            <a:normAutofit fontScale="90000"/>
          </a:bodyPr>
          <a:lstStyle/>
          <a:p>
            <a:r>
              <a:rPr lang="pt-BR" sz="3600" dirty="0"/>
              <a:t>Modelo Numérico</a:t>
            </a:r>
            <a:br>
              <a:rPr lang="pt-BR" sz="3600" dirty="0"/>
            </a:br>
            <a:r>
              <a:rPr lang="pt-BR" sz="3600" i="1" dirty="0"/>
              <a:t>Design </a:t>
            </a:r>
            <a:r>
              <a:rPr lang="pt-BR" sz="3600" dirty="0"/>
              <a:t>com uso de polia</a:t>
            </a:r>
            <a:endParaRPr lang="pt-BR" sz="27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7255" y="1160289"/>
            <a:ext cx="8421700" cy="4279327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endParaRPr lang="pt-BR" dirty="0"/>
          </a:p>
          <a:p>
            <a:pPr algn="l"/>
            <a:endParaRPr lang="pt-BR" u="sng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3C5468CE-76A6-4859-A46A-D1D3FF06B2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5752" y="1940054"/>
            <a:ext cx="3354853" cy="939072"/>
          </a:xfrm>
          <a:prstGeom prst="rect">
            <a:avLst/>
          </a:prstGeom>
        </p:spPr>
      </p:pic>
      <p:cxnSp>
        <p:nvCxnSpPr>
          <p:cNvPr id="8" name="Conector de Seta Reta 7">
            <a:extLst>
              <a:ext uri="{FF2B5EF4-FFF2-40B4-BE49-F238E27FC236}">
                <a16:creationId xmlns:a16="http://schemas.microsoft.com/office/drawing/2014/main" id="{25B72F36-C97F-487D-99CB-BBFF913AEED5}"/>
              </a:ext>
            </a:extLst>
          </p:cNvPr>
          <p:cNvCxnSpPr>
            <a:cxnSpLocks/>
          </p:cNvCxnSpPr>
          <p:nvPr/>
        </p:nvCxnSpPr>
        <p:spPr>
          <a:xfrm>
            <a:off x="5745888" y="1791732"/>
            <a:ext cx="90617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3C911BEF-E394-48D0-BE8C-F921C215736C}"/>
              </a:ext>
            </a:extLst>
          </p:cNvPr>
          <p:cNvCxnSpPr/>
          <p:nvPr/>
        </p:nvCxnSpPr>
        <p:spPr>
          <a:xfrm>
            <a:off x="6635590" y="1692893"/>
            <a:ext cx="0" cy="2100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to 10">
            <a:extLst>
              <a:ext uri="{FF2B5EF4-FFF2-40B4-BE49-F238E27FC236}">
                <a16:creationId xmlns:a16="http://schemas.microsoft.com/office/drawing/2014/main" id="{2F6B16F5-23E6-4D70-A810-34DF37292500}"/>
              </a:ext>
            </a:extLst>
          </p:cNvPr>
          <p:cNvCxnSpPr/>
          <p:nvPr/>
        </p:nvCxnSpPr>
        <p:spPr>
          <a:xfrm>
            <a:off x="5762373" y="1684655"/>
            <a:ext cx="0" cy="2100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EE83E037-0EC9-42D7-89F7-F76B72710669}"/>
              </a:ext>
            </a:extLst>
          </p:cNvPr>
          <p:cNvCxnSpPr/>
          <p:nvPr/>
        </p:nvCxnSpPr>
        <p:spPr>
          <a:xfrm>
            <a:off x="6652063" y="3043904"/>
            <a:ext cx="0" cy="21004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de Seta Reta 16">
            <a:extLst>
              <a:ext uri="{FF2B5EF4-FFF2-40B4-BE49-F238E27FC236}">
                <a16:creationId xmlns:a16="http://schemas.microsoft.com/office/drawing/2014/main" id="{34430B2A-6249-4113-9C6B-4C0B789D23A2}"/>
              </a:ext>
            </a:extLst>
          </p:cNvPr>
          <p:cNvCxnSpPr>
            <a:cxnSpLocks/>
          </p:cNvCxnSpPr>
          <p:nvPr/>
        </p:nvCxnSpPr>
        <p:spPr>
          <a:xfrm>
            <a:off x="5692365" y="3136568"/>
            <a:ext cx="959698" cy="0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5C991D58-B993-4D56-88C2-954A2C41B30D}"/>
              </a:ext>
            </a:extLst>
          </p:cNvPr>
          <p:cNvCxnSpPr>
            <a:cxnSpLocks/>
          </p:cNvCxnSpPr>
          <p:nvPr/>
        </p:nvCxnSpPr>
        <p:spPr>
          <a:xfrm>
            <a:off x="5704718" y="3031711"/>
            <a:ext cx="0" cy="22018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DB87227B-646A-47AA-9A40-D9E532142120}"/>
              </a:ext>
            </a:extLst>
          </p:cNvPr>
          <p:cNvCxnSpPr>
            <a:cxnSpLocks/>
          </p:cNvCxnSpPr>
          <p:nvPr/>
        </p:nvCxnSpPr>
        <p:spPr>
          <a:xfrm>
            <a:off x="8631246" y="1989482"/>
            <a:ext cx="19770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ector de Seta Reta 25">
            <a:extLst>
              <a:ext uri="{FF2B5EF4-FFF2-40B4-BE49-F238E27FC236}">
                <a16:creationId xmlns:a16="http://schemas.microsoft.com/office/drawing/2014/main" id="{12BA3013-06B8-4F4B-9073-7B74C380ED82}"/>
              </a:ext>
            </a:extLst>
          </p:cNvPr>
          <p:cNvCxnSpPr/>
          <p:nvPr/>
        </p:nvCxnSpPr>
        <p:spPr>
          <a:xfrm>
            <a:off x="8736227" y="1989482"/>
            <a:ext cx="0" cy="86493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reto 30">
            <a:extLst>
              <a:ext uri="{FF2B5EF4-FFF2-40B4-BE49-F238E27FC236}">
                <a16:creationId xmlns:a16="http://schemas.microsoft.com/office/drawing/2014/main" id="{7C93AB74-CF81-4A3F-8FAA-771333BEAD1E}"/>
              </a:ext>
            </a:extLst>
          </p:cNvPr>
          <p:cNvCxnSpPr>
            <a:cxnSpLocks/>
          </p:cNvCxnSpPr>
          <p:nvPr/>
        </p:nvCxnSpPr>
        <p:spPr>
          <a:xfrm>
            <a:off x="8647719" y="2846211"/>
            <a:ext cx="19770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D7F223BD-E737-4AE4-A32C-DE8FDF4BB97E}"/>
              </a:ext>
            </a:extLst>
          </p:cNvPr>
          <p:cNvSpPr txBox="1"/>
          <p:nvPr/>
        </p:nvSpPr>
        <p:spPr>
          <a:xfrm rot="16200000">
            <a:off x="8422000" y="2237280"/>
            <a:ext cx="426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2R</a:t>
            </a: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8855A0B4-5522-4B66-92FA-49849E163DFC}"/>
              </a:ext>
            </a:extLst>
          </p:cNvPr>
          <p:cNvSpPr txBox="1"/>
          <p:nvPr/>
        </p:nvSpPr>
        <p:spPr>
          <a:xfrm>
            <a:off x="6013356" y="1458120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/>
              <a:t>L</a:t>
            </a:r>
            <a:r>
              <a:rPr lang="pt-BR" baseline="-25000" dirty="0" err="1"/>
              <a:t>l</a:t>
            </a:r>
            <a:endParaRPr lang="pt-BR" dirty="0"/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5DCD779B-2180-46EE-B17E-FE8403789B19}"/>
              </a:ext>
            </a:extLst>
          </p:cNvPr>
          <p:cNvSpPr txBox="1"/>
          <p:nvPr/>
        </p:nvSpPr>
        <p:spPr>
          <a:xfrm>
            <a:off x="5994590" y="2795268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/>
              <a:t>L</a:t>
            </a:r>
            <a:r>
              <a:rPr lang="pt-BR" baseline="-25000" dirty="0" err="1"/>
              <a:t>s</a:t>
            </a:r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471D551-CFCB-472B-BF07-5B5CF586C92A}"/>
              </a:ext>
            </a:extLst>
          </p:cNvPr>
          <p:cNvSpPr txBox="1"/>
          <p:nvPr/>
        </p:nvSpPr>
        <p:spPr>
          <a:xfrm>
            <a:off x="128483" y="1227287"/>
            <a:ext cx="359636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solidFill>
                  <a:schemeClr val="accent2"/>
                </a:solidFill>
              </a:rPr>
              <a:t>Torque gerado pelas forças </a:t>
            </a:r>
          </a:p>
          <a:p>
            <a:pPr algn="ctr"/>
            <a:r>
              <a:rPr lang="pt-BR" sz="2400" dirty="0">
                <a:solidFill>
                  <a:schemeClr val="accent2"/>
                </a:solidFill>
              </a:rPr>
              <a:t>aerodinâmicas: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aixaDeTexto 6">
                <a:extLst>
                  <a:ext uri="{FF2B5EF4-FFF2-40B4-BE49-F238E27FC236}">
                    <a16:creationId xmlns:a16="http://schemas.microsoft.com/office/drawing/2014/main" id="{8F813EFE-1C28-402B-A09D-DC763E695DB0}"/>
                  </a:ext>
                </a:extLst>
              </p:cNvPr>
              <p:cNvSpPr txBox="1"/>
              <p:nvPr/>
            </p:nvSpPr>
            <p:spPr>
              <a:xfrm>
                <a:off x="305597" y="2052660"/>
                <a:ext cx="378206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pt-BR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𝜏</m:t>
                          </m:r>
                        </m:e>
                        <m:sub>
                          <m:r>
                            <a:rPr lang="pt-BR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𝑤</m:t>
                          </m:r>
                        </m:sub>
                      </m:sSub>
                      <m:d>
                        <m:dPr>
                          <m:ctrlPr>
                            <a:rPr lang="pt-BR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pt-BR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pt-BR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𝜖</m:t>
                              </m:r>
                            </m:e>
                            <m:sub>
                              <m:r>
                                <a:rPr lang="pt-BR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sub>
                          </m:sSub>
                        </m:e>
                      </m:d>
                      <m:r>
                        <a:rPr lang="pt-BR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pt-BR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𝜏</m:t>
                          </m:r>
                        </m:e>
                        <m:sub>
                          <m:r>
                            <a:rPr lang="pt-BR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𝑙</m:t>
                          </m:r>
                        </m:sub>
                      </m:sSub>
                      <m:d>
                        <m:dPr>
                          <m:ctrlPr>
                            <a:rPr lang="pt-BR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pt-BR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pt-BR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𝜖</m:t>
                              </m:r>
                            </m:e>
                            <m:sub>
                              <m:r>
                                <a:rPr lang="pt-BR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sub>
                          </m:sSub>
                        </m:e>
                      </m:d>
                      <m:r>
                        <a:rPr lang="pt-BR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pt-BR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𝜏</m:t>
                          </m:r>
                        </m:e>
                        <m:sub>
                          <m:r>
                            <a:rPr lang="pt-BR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  <m:d>
                        <m:dPr>
                          <m:ctrlPr>
                            <a:rPr lang="pt-BR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pt-BR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pt-BR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𝜖</m:t>
                              </m:r>
                            </m:e>
                            <m:sub>
                              <m:r>
                                <a:rPr lang="pt-BR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sub>
                          </m:sSub>
                        </m:e>
                      </m:d>
                      <m:r>
                        <a:rPr lang="pt-BR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pt-BR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  <m:t>𝜏</m:t>
                          </m:r>
                        </m:e>
                        <m:sub>
                          <m:r>
                            <a:rPr lang="pt-BR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sub>
                      </m:sSub>
                      <m:d>
                        <m:dPr>
                          <m:ctrlPr>
                            <a:rPr lang="pt-BR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pt-BR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pt-BR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</a:rPr>
                                <m:t>𝜖</m:t>
                              </m:r>
                            </m:e>
                            <m:sub>
                              <m:r>
                                <a:rPr lang="pt-BR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sub>
                          </m:sSub>
                        </m:e>
                      </m:d>
                      <m:r>
                        <a:rPr lang="pt-BR" i="1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pt-BR" dirty="0"/>
              </a:p>
            </p:txBody>
          </p:sp>
        </mc:Choice>
        <mc:Fallback xmlns="">
          <p:sp>
            <p:nvSpPr>
              <p:cNvPr id="7" name="CaixaDeTexto 6">
                <a:extLst>
                  <a:ext uri="{FF2B5EF4-FFF2-40B4-BE49-F238E27FC236}">
                    <a16:creationId xmlns:a16="http://schemas.microsoft.com/office/drawing/2014/main" id="{8F813EFE-1C28-402B-A09D-DC763E695DB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5597" y="2052660"/>
                <a:ext cx="3782061" cy="276999"/>
              </a:xfrm>
              <a:prstGeom prst="rect">
                <a:avLst/>
              </a:prstGeom>
              <a:blipFill>
                <a:blip r:embed="rId3"/>
                <a:stretch>
                  <a:fillRect b="-17778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2" name="Retângulo 41">
            <a:extLst>
              <a:ext uri="{FF2B5EF4-FFF2-40B4-BE49-F238E27FC236}">
                <a16:creationId xmlns:a16="http://schemas.microsoft.com/office/drawing/2014/main" id="{C7B412AD-7722-423E-94A3-D42F33F287D7}"/>
              </a:ext>
            </a:extLst>
          </p:cNvPr>
          <p:cNvSpPr/>
          <p:nvPr/>
        </p:nvSpPr>
        <p:spPr>
          <a:xfrm>
            <a:off x="4618105" y="3534095"/>
            <a:ext cx="4312508" cy="2239133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279B6B57-B6A8-4940-A2C4-395007B74D9B}"/>
              </a:ext>
            </a:extLst>
          </p:cNvPr>
          <p:cNvSpPr txBox="1"/>
          <p:nvPr/>
        </p:nvSpPr>
        <p:spPr>
          <a:xfrm>
            <a:off x="260416" y="2613406"/>
            <a:ext cx="433932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Os esforços aerodinâmicos possuem uma</a:t>
            </a:r>
          </a:p>
          <a:p>
            <a:r>
              <a:rPr lang="pt-BR" dirty="0"/>
              <a:t>Natureza tridimensional, o que não nos </a:t>
            </a:r>
          </a:p>
          <a:p>
            <a:r>
              <a:rPr lang="pt-BR" dirty="0"/>
              <a:t>Permite uma simplificação 2D.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1708EA60-1C2E-4B35-B99B-3DC6630AA34A}"/>
              </a:ext>
            </a:extLst>
          </p:cNvPr>
          <p:cNvSpPr txBox="1"/>
          <p:nvPr/>
        </p:nvSpPr>
        <p:spPr>
          <a:xfrm>
            <a:off x="305597" y="3767257"/>
            <a:ext cx="42592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Modelo dos painéis 3D para o cálculo da</a:t>
            </a:r>
          </a:p>
          <a:p>
            <a:r>
              <a:rPr lang="pt-BR" dirty="0"/>
              <a:t>distribuição da pressão.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2B7136AC-7C99-4AC3-8B2F-6A31B7F0F697}"/>
              </a:ext>
            </a:extLst>
          </p:cNvPr>
          <p:cNvSpPr txBox="1"/>
          <p:nvPr/>
        </p:nvSpPr>
        <p:spPr>
          <a:xfrm>
            <a:off x="407255" y="4694087"/>
            <a:ext cx="41905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XFOIL/XFLR5, desenvolvido no MIT pelo</a:t>
            </a:r>
          </a:p>
          <a:p>
            <a:r>
              <a:rPr lang="pt-BR" dirty="0"/>
              <a:t>professor Mark </a:t>
            </a:r>
            <a:r>
              <a:rPr lang="pt-BR" dirty="0" err="1"/>
              <a:t>Drela</a:t>
            </a:r>
            <a:r>
              <a:rPr lang="pt-BR" dirty="0"/>
              <a:t>.</a:t>
            </a:r>
          </a:p>
        </p:txBody>
      </p:sp>
      <p:cxnSp>
        <p:nvCxnSpPr>
          <p:cNvPr id="23" name="Conector reto 22">
            <a:extLst>
              <a:ext uri="{FF2B5EF4-FFF2-40B4-BE49-F238E27FC236}">
                <a16:creationId xmlns:a16="http://schemas.microsoft.com/office/drawing/2014/main" id="{9BE9F958-30FE-43C0-9B29-79C17E652833}"/>
              </a:ext>
            </a:extLst>
          </p:cNvPr>
          <p:cNvCxnSpPr>
            <a:cxnSpLocks/>
          </p:cNvCxnSpPr>
          <p:nvPr/>
        </p:nvCxnSpPr>
        <p:spPr>
          <a:xfrm>
            <a:off x="1359250" y="5377489"/>
            <a:ext cx="0" cy="410166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5" name="Conector de Seta Reta 24">
            <a:extLst>
              <a:ext uri="{FF2B5EF4-FFF2-40B4-BE49-F238E27FC236}">
                <a16:creationId xmlns:a16="http://schemas.microsoft.com/office/drawing/2014/main" id="{CF0DBF74-F4FB-45CD-8BBF-34BA3EFA9E82}"/>
              </a:ext>
            </a:extLst>
          </p:cNvPr>
          <p:cNvCxnSpPr/>
          <p:nvPr/>
        </p:nvCxnSpPr>
        <p:spPr>
          <a:xfrm>
            <a:off x="1359250" y="5782966"/>
            <a:ext cx="35834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FE8FBA57-77AE-442C-A833-AB35FC214F5C}"/>
              </a:ext>
            </a:extLst>
          </p:cNvPr>
          <p:cNvSpPr txBox="1"/>
          <p:nvPr/>
        </p:nvSpPr>
        <p:spPr>
          <a:xfrm>
            <a:off x="1872289" y="5311563"/>
            <a:ext cx="276813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Cálculo dos coeficientes de </a:t>
            </a:r>
          </a:p>
          <a:p>
            <a:r>
              <a:rPr lang="pt-BR" dirty="0"/>
              <a:t>Sustentação e distribuição </a:t>
            </a:r>
          </a:p>
          <a:p>
            <a:r>
              <a:rPr lang="pt-BR" dirty="0"/>
              <a:t>De Momento Fletor</a:t>
            </a:r>
          </a:p>
        </p:txBody>
      </p:sp>
      <p:pic>
        <p:nvPicPr>
          <p:cNvPr id="33" name="Imagem 32">
            <a:extLst>
              <a:ext uri="{FF2B5EF4-FFF2-40B4-BE49-F238E27FC236}">
                <a16:creationId xmlns:a16="http://schemas.microsoft.com/office/drawing/2014/main" id="{000CF660-D030-4D9B-9002-7C20861964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8733" y="3756171"/>
            <a:ext cx="3531908" cy="1885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4509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>
            <a:extLst>
              <a:ext uri="{FF2B5EF4-FFF2-40B4-BE49-F238E27FC236}">
                <a16:creationId xmlns:a16="http://schemas.microsoft.com/office/drawing/2014/main" id="{66ECBDEB-9C97-42EB-B052-FF03C9610328}"/>
              </a:ext>
            </a:extLst>
          </p:cNvPr>
          <p:cNvSpPr/>
          <p:nvPr/>
        </p:nvSpPr>
        <p:spPr>
          <a:xfrm>
            <a:off x="1309816" y="1322173"/>
            <a:ext cx="6462584" cy="440484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64902"/>
            <a:ext cx="7772400" cy="664866"/>
          </a:xfrm>
        </p:spPr>
        <p:txBody>
          <a:bodyPr>
            <a:normAutofit fontScale="90000"/>
          </a:bodyPr>
          <a:lstStyle/>
          <a:p>
            <a:r>
              <a:rPr lang="pt-BR" sz="3600" dirty="0"/>
              <a:t>Modelo Numérico</a:t>
            </a:r>
            <a:br>
              <a:rPr lang="pt-BR" sz="3600" dirty="0"/>
            </a:br>
            <a:r>
              <a:rPr lang="pt-BR" sz="3600" i="1" dirty="0"/>
              <a:t>Design </a:t>
            </a:r>
            <a:r>
              <a:rPr lang="pt-BR" sz="3600" dirty="0"/>
              <a:t>com uso de polia</a:t>
            </a:r>
            <a:endParaRPr lang="pt-BR" sz="27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7255" y="1160289"/>
            <a:ext cx="8421700" cy="4279327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endParaRPr lang="pt-BR" dirty="0"/>
          </a:p>
          <a:p>
            <a:pPr algn="l"/>
            <a:endParaRPr lang="pt-BR" u="sng" dirty="0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80C56B13-D680-4B42-AE9E-EA2C456698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225" y="1411908"/>
            <a:ext cx="5753478" cy="4315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6619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tângulo 24">
            <a:extLst>
              <a:ext uri="{FF2B5EF4-FFF2-40B4-BE49-F238E27FC236}">
                <a16:creationId xmlns:a16="http://schemas.microsoft.com/office/drawing/2014/main" id="{F8EBEE98-4070-4D5F-9D44-FE028229DF27}"/>
              </a:ext>
            </a:extLst>
          </p:cNvPr>
          <p:cNvSpPr/>
          <p:nvPr/>
        </p:nvSpPr>
        <p:spPr>
          <a:xfrm>
            <a:off x="1563809" y="5178733"/>
            <a:ext cx="1562449" cy="80193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249F25A1-67DA-4517-99EF-44A19C2FD65D}"/>
              </a:ext>
            </a:extLst>
          </p:cNvPr>
          <p:cNvSpPr/>
          <p:nvPr/>
        </p:nvSpPr>
        <p:spPr>
          <a:xfrm>
            <a:off x="4692247" y="1458120"/>
            <a:ext cx="4312508" cy="1927653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64902"/>
            <a:ext cx="7772400" cy="664866"/>
          </a:xfrm>
        </p:spPr>
        <p:txBody>
          <a:bodyPr>
            <a:normAutofit fontScale="90000"/>
          </a:bodyPr>
          <a:lstStyle/>
          <a:p>
            <a:r>
              <a:rPr lang="pt-BR" sz="3600" dirty="0"/>
              <a:t>Modelo Numérico:</a:t>
            </a:r>
            <a:br>
              <a:rPr lang="pt-BR" sz="3600" dirty="0"/>
            </a:br>
            <a:r>
              <a:rPr lang="pt-BR" sz="3600" i="1" dirty="0"/>
              <a:t>Design </a:t>
            </a:r>
            <a:r>
              <a:rPr lang="pt-BR" sz="3600" dirty="0"/>
              <a:t>com uso de polia</a:t>
            </a:r>
            <a:endParaRPr lang="pt-BR" sz="270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3C5468CE-76A6-4859-A46A-D1D3FF06B2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5752" y="1940054"/>
            <a:ext cx="3354853" cy="939072"/>
          </a:xfrm>
          <a:prstGeom prst="rect">
            <a:avLst/>
          </a:prstGeom>
        </p:spPr>
      </p:pic>
      <p:cxnSp>
        <p:nvCxnSpPr>
          <p:cNvPr id="8" name="Conector de Seta Reta 7">
            <a:extLst>
              <a:ext uri="{FF2B5EF4-FFF2-40B4-BE49-F238E27FC236}">
                <a16:creationId xmlns:a16="http://schemas.microsoft.com/office/drawing/2014/main" id="{25B72F36-C97F-487D-99CB-BBFF913AEED5}"/>
              </a:ext>
            </a:extLst>
          </p:cNvPr>
          <p:cNvCxnSpPr>
            <a:cxnSpLocks/>
          </p:cNvCxnSpPr>
          <p:nvPr/>
        </p:nvCxnSpPr>
        <p:spPr>
          <a:xfrm>
            <a:off x="5745888" y="1791732"/>
            <a:ext cx="90617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3C911BEF-E394-48D0-BE8C-F921C215736C}"/>
              </a:ext>
            </a:extLst>
          </p:cNvPr>
          <p:cNvCxnSpPr/>
          <p:nvPr/>
        </p:nvCxnSpPr>
        <p:spPr>
          <a:xfrm>
            <a:off x="6635590" y="1692893"/>
            <a:ext cx="0" cy="2100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to 10">
            <a:extLst>
              <a:ext uri="{FF2B5EF4-FFF2-40B4-BE49-F238E27FC236}">
                <a16:creationId xmlns:a16="http://schemas.microsoft.com/office/drawing/2014/main" id="{2F6B16F5-23E6-4D70-A810-34DF37292500}"/>
              </a:ext>
            </a:extLst>
          </p:cNvPr>
          <p:cNvCxnSpPr/>
          <p:nvPr/>
        </p:nvCxnSpPr>
        <p:spPr>
          <a:xfrm>
            <a:off x="5762373" y="1684655"/>
            <a:ext cx="0" cy="2100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EE83E037-0EC9-42D7-89F7-F76B72710669}"/>
              </a:ext>
            </a:extLst>
          </p:cNvPr>
          <p:cNvCxnSpPr/>
          <p:nvPr/>
        </p:nvCxnSpPr>
        <p:spPr>
          <a:xfrm>
            <a:off x="6652063" y="3043904"/>
            <a:ext cx="0" cy="21004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de Seta Reta 16">
            <a:extLst>
              <a:ext uri="{FF2B5EF4-FFF2-40B4-BE49-F238E27FC236}">
                <a16:creationId xmlns:a16="http://schemas.microsoft.com/office/drawing/2014/main" id="{34430B2A-6249-4113-9C6B-4C0B789D23A2}"/>
              </a:ext>
            </a:extLst>
          </p:cNvPr>
          <p:cNvCxnSpPr>
            <a:cxnSpLocks/>
          </p:cNvCxnSpPr>
          <p:nvPr/>
        </p:nvCxnSpPr>
        <p:spPr>
          <a:xfrm>
            <a:off x="5692365" y="3136568"/>
            <a:ext cx="959698" cy="0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5C991D58-B993-4D56-88C2-954A2C41B30D}"/>
              </a:ext>
            </a:extLst>
          </p:cNvPr>
          <p:cNvCxnSpPr>
            <a:cxnSpLocks/>
          </p:cNvCxnSpPr>
          <p:nvPr/>
        </p:nvCxnSpPr>
        <p:spPr>
          <a:xfrm>
            <a:off x="5704718" y="3031711"/>
            <a:ext cx="0" cy="22018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DB87227B-646A-47AA-9A40-D9E532142120}"/>
              </a:ext>
            </a:extLst>
          </p:cNvPr>
          <p:cNvCxnSpPr>
            <a:cxnSpLocks/>
          </p:cNvCxnSpPr>
          <p:nvPr/>
        </p:nvCxnSpPr>
        <p:spPr>
          <a:xfrm>
            <a:off x="8631246" y="1989482"/>
            <a:ext cx="19770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ector de Seta Reta 25">
            <a:extLst>
              <a:ext uri="{FF2B5EF4-FFF2-40B4-BE49-F238E27FC236}">
                <a16:creationId xmlns:a16="http://schemas.microsoft.com/office/drawing/2014/main" id="{12BA3013-06B8-4F4B-9073-7B74C380ED82}"/>
              </a:ext>
            </a:extLst>
          </p:cNvPr>
          <p:cNvCxnSpPr/>
          <p:nvPr/>
        </p:nvCxnSpPr>
        <p:spPr>
          <a:xfrm>
            <a:off x="8736227" y="1989482"/>
            <a:ext cx="0" cy="86493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reto 30">
            <a:extLst>
              <a:ext uri="{FF2B5EF4-FFF2-40B4-BE49-F238E27FC236}">
                <a16:creationId xmlns:a16="http://schemas.microsoft.com/office/drawing/2014/main" id="{7C93AB74-CF81-4A3F-8FAA-771333BEAD1E}"/>
              </a:ext>
            </a:extLst>
          </p:cNvPr>
          <p:cNvCxnSpPr>
            <a:cxnSpLocks/>
          </p:cNvCxnSpPr>
          <p:nvPr/>
        </p:nvCxnSpPr>
        <p:spPr>
          <a:xfrm>
            <a:off x="8647719" y="2846211"/>
            <a:ext cx="19770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D7F223BD-E737-4AE4-A32C-DE8FDF4BB97E}"/>
              </a:ext>
            </a:extLst>
          </p:cNvPr>
          <p:cNvSpPr txBox="1"/>
          <p:nvPr/>
        </p:nvSpPr>
        <p:spPr>
          <a:xfrm rot="16200000">
            <a:off x="8422000" y="2237280"/>
            <a:ext cx="426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2R</a:t>
            </a: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8855A0B4-5522-4B66-92FA-49849E163DFC}"/>
              </a:ext>
            </a:extLst>
          </p:cNvPr>
          <p:cNvSpPr txBox="1"/>
          <p:nvPr/>
        </p:nvSpPr>
        <p:spPr>
          <a:xfrm>
            <a:off x="6013356" y="1458120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/>
              <a:t>L</a:t>
            </a:r>
            <a:r>
              <a:rPr lang="pt-BR" baseline="-25000" dirty="0" err="1"/>
              <a:t>l</a:t>
            </a:r>
            <a:endParaRPr lang="pt-BR" dirty="0"/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5DCD779B-2180-46EE-B17E-FE8403789B19}"/>
              </a:ext>
            </a:extLst>
          </p:cNvPr>
          <p:cNvSpPr txBox="1"/>
          <p:nvPr/>
        </p:nvSpPr>
        <p:spPr>
          <a:xfrm>
            <a:off x="5994590" y="2795268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/>
              <a:t>L</a:t>
            </a:r>
            <a:r>
              <a:rPr lang="pt-BR" baseline="-25000" dirty="0" err="1"/>
              <a:t>s</a:t>
            </a:r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471D551-CFCB-472B-BF07-5B5CF586C92A}"/>
              </a:ext>
            </a:extLst>
          </p:cNvPr>
          <p:cNvSpPr txBox="1"/>
          <p:nvPr/>
        </p:nvSpPr>
        <p:spPr>
          <a:xfrm>
            <a:off x="211132" y="1365787"/>
            <a:ext cx="38468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>
                <a:solidFill>
                  <a:schemeClr val="accent2"/>
                </a:solidFill>
              </a:rPr>
              <a:t>Compatibilidade Geométrica:</a:t>
            </a:r>
          </a:p>
        </p:txBody>
      </p:sp>
      <p:sp>
        <p:nvSpPr>
          <p:cNvPr id="42" name="Retângulo 41">
            <a:extLst>
              <a:ext uri="{FF2B5EF4-FFF2-40B4-BE49-F238E27FC236}">
                <a16:creationId xmlns:a16="http://schemas.microsoft.com/office/drawing/2014/main" id="{C7B412AD-7722-423E-94A3-D42F33F287D7}"/>
              </a:ext>
            </a:extLst>
          </p:cNvPr>
          <p:cNvSpPr/>
          <p:nvPr/>
        </p:nvSpPr>
        <p:spPr>
          <a:xfrm>
            <a:off x="4673552" y="3654305"/>
            <a:ext cx="4312508" cy="2089624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D1C95510-1F04-464B-B51E-F179FA81A38E}"/>
              </a:ext>
            </a:extLst>
          </p:cNvPr>
          <p:cNvSpPr txBox="1"/>
          <p:nvPr/>
        </p:nvSpPr>
        <p:spPr>
          <a:xfrm>
            <a:off x="114143" y="1917922"/>
            <a:ext cx="46432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A mola de SMA é o componente de atuação.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3E458780-DBD1-45E8-9B8D-3C35326A4B5B}"/>
              </a:ext>
            </a:extLst>
          </p:cNvPr>
          <p:cNvSpPr txBox="1"/>
          <p:nvPr/>
        </p:nvSpPr>
        <p:spPr>
          <a:xfrm>
            <a:off x="114143" y="2377724"/>
            <a:ext cx="46518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A variação do comprimento na mola de SMA</a:t>
            </a:r>
          </a:p>
          <a:p>
            <a:r>
              <a:rPr lang="pt-BR" dirty="0"/>
              <a:t>gera uma variação angular na polia.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CaixaDeTexto 20">
                <a:extLst>
                  <a:ext uri="{FF2B5EF4-FFF2-40B4-BE49-F238E27FC236}">
                    <a16:creationId xmlns:a16="http://schemas.microsoft.com/office/drawing/2014/main" id="{75E499DD-B29F-44E3-8147-8752C3993876}"/>
                  </a:ext>
                </a:extLst>
              </p:cNvPr>
              <p:cNvSpPr txBox="1"/>
              <p:nvPr/>
            </p:nvSpPr>
            <p:spPr>
              <a:xfrm>
                <a:off x="1671083" y="3195772"/>
                <a:ext cx="926920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pt-B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  <m:sSub>
                      <m:sSubPr>
                        <m:ctrlPr>
                          <a:rPr lang="pt-BR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pt-BR" i="1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  <m:sub>
                        <m:r>
                          <a:rPr lang="pt-BR" i="1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</m:oMath>
                </a14:m>
                <a:r>
                  <a:rPr lang="pt-BR" dirty="0"/>
                  <a:t> = </a:t>
                </a:r>
                <a:r>
                  <a:rPr lang="el-GR" dirty="0"/>
                  <a:t>θ</a:t>
                </a:r>
                <a:r>
                  <a:rPr lang="pt-BR" dirty="0"/>
                  <a:t>R</a:t>
                </a:r>
              </a:p>
            </p:txBody>
          </p:sp>
        </mc:Choice>
        <mc:Fallback xmlns="">
          <p:sp>
            <p:nvSpPr>
              <p:cNvPr id="21" name="CaixaDeTexto 20">
                <a:extLst>
                  <a:ext uri="{FF2B5EF4-FFF2-40B4-BE49-F238E27FC236}">
                    <a16:creationId xmlns:a16="http://schemas.microsoft.com/office/drawing/2014/main" id="{75E499DD-B29F-44E3-8147-8752C399387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71083" y="3195772"/>
                <a:ext cx="926920" cy="276999"/>
              </a:xfrm>
              <a:prstGeom prst="rect">
                <a:avLst/>
              </a:prstGeom>
              <a:blipFill>
                <a:blip r:embed="rId3"/>
                <a:stretch>
                  <a:fillRect l="-8553" t="-28261" r="-15132" b="-50000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CaixaDeTexto 22">
            <a:extLst>
              <a:ext uri="{FF2B5EF4-FFF2-40B4-BE49-F238E27FC236}">
                <a16:creationId xmlns:a16="http://schemas.microsoft.com/office/drawing/2014/main" id="{62A3097D-3752-4A04-AE7A-83936A65E81C}"/>
              </a:ext>
            </a:extLst>
          </p:cNvPr>
          <p:cNvSpPr txBox="1"/>
          <p:nvPr/>
        </p:nvSpPr>
        <p:spPr>
          <a:xfrm>
            <a:off x="211132" y="3675520"/>
            <a:ext cx="45700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Por outro lado, o movimento da polia gera</a:t>
            </a:r>
          </a:p>
          <a:p>
            <a:r>
              <a:rPr lang="pt-BR" dirty="0"/>
              <a:t>uma variação no comprimento da mola linear: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CaixaDeTexto 32">
                <a:extLst>
                  <a:ext uri="{FF2B5EF4-FFF2-40B4-BE49-F238E27FC236}">
                    <a16:creationId xmlns:a16="http://schemas.microsoft.com/office/drawing/2014/main" id="{2B4B5642-F563-44D6-936E-0CD7BC068CD0}"/>
                  </a:ext>
                </a:extLst>
              </p:cNvPr>
              <p:cNvSpPr txBox="1"/>
              <p:nvPr/>
            </p:nvSpPr>
            <p:spPr>
              <a:xfrm>
                <a:off x="1675199" y="4484994"/>
                <a:ext cx="106298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pt-B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  <m:sSub>
                      <m:sSubPr>
                        <m:ctrlPr>
                          <a:rPr lang="pt-B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pt-BR" i="1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  <m:sub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</m:sub>
                    </m:sSub>
                  </m:oMath>
                </a14:m>
                <a:r>
                  <a:rPr lang="pt-BR" dirty="0"/>
                  <a:t> =  - </a:t>
                </a:r>
                <a:r>
                  <a:rPr lang="el-GR" dirty="0"/>
                  <a:t>θ</a:t>
                </a:r>
                <a:r>
                  <a:rPr lang="pt-BR" dirty="0"/>
                  <a:t>R</a:t>
                </a:r>
              </a:p>
            </p:txBody>
          </p:sp>
        </mc:Choice>
        <mc:Fallback xmlns="">
          <p:sp>
            <p:nvSpPr>
              <p:cNvPr id="33" name="CaixaDeTexto 32">
                <a:extLst>
                  <a:ext uri="{FF2B5EF4-FFF2-40B4-BE49-F238E27FC236}">
                    <a16:creationId xmlns:a16="http://schemas.microsoft.com/office/drawing/2014/main" id="{2B4B5642-F563-44D6-936E-0CD7BC068CD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75199" y="4484994"/>
                <a:ext cx="1062983" cy="276999"/>
              </a:xfrm>
              <a:prstGeom prst="rect">
                <a:avLst/>
              </a:prstGeom>
              <a:blipFill>
                <a:blip r:embed="rId4"/>
                <a:stretch>
                  <a:fillRect l="-8046" t="-28889" r="-13218" b="-51111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CaixaDeTexto 23">
            <a:extLst>
              <a:ext uri="{FF2B5EF4-FFF2-40B4-BE49-F238E27FC236}">
                <a16:creationId xmlns:a16="http://schemas.microsoft.com/office/drawing/2014/main" id="{7520539E-8B57-4892-AD5E-E84F15087322}"/>
              </a:ext>
            </a:extLst>
          </p:cNvPr>
          <p:cNvSpPr txBox="1"/>
          <p:nvPr/>
        </p:nvSpPr>
        <p:spPr>
          <a:xfrm>
            <a:off x="211132" y="4809401"/>
            <a:ext cx="1352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Portanto: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6" name="CaixaDeTexto 35">
                <a:extLst>
                  <a:ext uri="{FF2B5EF4-FFF2-40B4-BE49-F238E27FC236}">
                    <a16:creationId xmlns:a16="http://schemas.microsoft.com/office/drawing/2014/main" id="{ABA7FED2-2A1C-49D6-869F-96FD81184A12}"/>
                  </a:ext>
                </a:extLst>
              </p:cNvPr>
              <p:cNvSpPr txBox="1"/>
              <p:nvPr/>
            </p:nvSpPr>
            <p:spPr>
              <a:xfrm>
                <a:off x="1603576" y="5298717"/>
                <a:ext cx="1346202" cy="56534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pt-BR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𝑙</m:t>
                          </m:r>
                        </m:sub>
                      </m:sSub>
                      <m:r>
                        <a:rPr lang="pt-BR" b="0" i="1" smtClean="0">
                          <a:latin typeface="Cambria Math" panose="02040503050406030204" pitchFamily="18" charset="0"/>
                        </a:rPr>
                        <m:t> =− </m:t>
                      </m:r>
                      <m:f>
                        <m:fPr>
                          <m:ctrlPr>
                            <a:rPr lang="pt-BR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pt-BR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pt-BR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pt-BR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pt-BR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pt-BR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pt-BR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pt-BR" b="0" i="1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pt-BR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sub>
                          </m:sSub>
                        </m:den>
                      </m:f>
                      <m:sSub>
                        <m:sSubPr>
                          <m:ctrlPr>
                            <a:rPr lang="pt-BR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</m:oMath>
                  </m:oMathPara>
                </a14:m>
                <a:endParaRPr lang="pt-BR" dirty="0"/>
              </a:p>
            </p:txBody>
          </p:sp>
        </mc:Choice>
        <mc:Fallback xmlns="">
          <p:sp>
            <p:nvSpPr>
              <p:cNvPr id="36" name="CaixaDeTexto 35">
                <a:extLst>
                  <a:ext uri="{FF2B5EF4-FFF2-40B4-BE49-F238E27FC236}">
                    <a16:creationId xmlns:a16="http://schemas.microsoft.com/office/drawing/2014/main" id="{ABA7FED2-2A1C-49D6-869F-96FD81184A1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03576" y="5298717"/>
                <a:ext cx="1346202" cy="56534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etângulo 6">
            <a:extLst>
              <a:ext uri="{FF2B5EF4-FFF2-40B4-BE49-F238E27FC236}">
                <a16:creationId xmlns:a16="http://schemas.microsoft.com/office/drawing/2014/main" id="{221AD675-E44E-46EB-BC02-8F76E1401BB7}"/>
              </a:ext>
            </a:extLst>
          </p:cNvPr>
          <p:cNvSpPr/>
          <p:nvPr/>
        </p:nvSpPr>
        <p:spPr>
          <a:xfrm>
            <a:off x="8192529" y="4484994"/>
            <a:ext cx="442833" cy="23512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46" name="Imagem 45">
            <a:extLst>
              <a:ext uri="{FF2B5EF4-FFF2-40B4-BE49-F238E27FC236}">
                <a16:creationId xmlns:a16="http://schemas.microsoft.com/office/drawing/2014/main" id="{60C41AC1-E34B-4F30-B477-86C0AAF26E2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9162" y="3766819"/>
            <a:ext cx="3998030" cy="1749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375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9" grpId="0"/>
      <p:bldP spid="12" grpId="0"/>
      <p:bldP spid="21" grpId="0"/>
      <p:bldP spid="23" grpId="0"/>
      <p:bldP spid="33" grpId="0"/>
      <p:bldP spid="24" grpId="0"/>
      <p:bldP spid="3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64902"/>
            <a:ext cx="7772400" cy="664866"/>
          </a:xfrm>
        </p:spPr>
        <p:txBody>
          <a:bodyPr>
            <a:normAutofit/>
          </a:bodyPr>
          <a:lstStyle/>
          <a:p>
            <a:r>
              <a:rPr lang="pt-BR" sz="3600" dirty="0"/>
              <a:t>Agenda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0001" y="1068081"/>
            <a:ext cx="5960993" cy="4371535"/>
          </a:xfrm>
        </p:spPr>
        <p:txBody>
          <a:bodyPr>
            <a:norm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pt-BR" dirty="0"/>
              <a:t>Motivação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sz="1600" dirty="0"/>
              <a:t>O bater de asas dos pássaros 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sz="1600" dirty="0"/>
              <a:t>Estruturas </a:t>
            </a:r>
            <a:r>
              <a:rPr lang="pt-BR" sz="1600" dirty="0" err="1"/>
              <a:t>bio-inspiradas</a:t>
            </a:r>
            <a:endParaRPr lang="pt-BR" sz="1600" dirty="0"/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sz="1600" dirty="0" err="1"/>
              <a:t>Morfagem</a:t>
            </a:r>
            <a:r>
              <a:rPr lang="pt-BR" sz="1600" dirty="0"/>
              <a:t> de estruturas aeronáuticas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sz="1600" dirty="0"/>
              <a:t>Tipos de atuadores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pt-BR" dirty="0"/>
              <a:t>Ligas com memória de forma - </a:t>
            </a:r>
            <a:r>
              <a:rPr lang="pt-BR" i="1" dirty="0" err="1"/>
              <a:t>SMA</a:t>
            </a:r>
            <a:r>
              <a:rPr lang="pt-BR" dirty="0" err="1"/>
              <a:t>s</a:t>
            </a:r>
            <a:endParaRPr lang="pt-BR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pt-BR" dirty="0"/>
              <a:t>Modelos Numéricos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FF0000"/>
                </a:solidFill>
              </a:rPr>
              <a:t>Aparato experimental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FF0000"/>
                </a:solidFill>
              </a:rPr>
              <a:t>Resultados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pt-BR" dirty="0"/>
              <a:t>Conclusões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548988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tângulo 15">
            <a:extLst>
              <a:ext uri="{FF2B5EF4-FFF2-40B4-BE49-F238E27FC236}">
                <a16:creationId xmlns:a16="http://schemas.microsoft.com/office/drawing/2014/main" id="{E62A7779-9DAA-4D8A-A6EB-19721EF843F2}"/>
              </a:ext>
            </a:extLst>
          </p:cNvPr>
          <p:cNvSpPr/>
          <p:nvPr/>
        </p:nvSpPr>
        <p:spPr>
          <a:xfrm>
            <a:off x="4824166" y="1120659"/>
            <a:ext cx="3820603" cy="3135613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331626CC-DDEC-4977-964F-1048763BBADC}"/>
              </a:ext>
            </a:extLst>
          </p:cNvPr>
          <p:cNvSpPr/>
          <p:nvPr/>
        </p:nvSpPr>
        <p:spPr>
          <a:xfrm>
            <a:off x="186411" y="1120660"/>
            <a:ext cx="3921980" cy="313561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D85B0609-E093-4F83-8AB6-36D99B5A9C97}"/>
              </a:ext>
            </a:extLst>
          </p:cNvPr>
          <p:cNvSpPr/>
          <p:nvPr/>
        </p:nvSpPr>
        <p:spPr>
          <a:xfrm>
            <a:off x="2696627" y="4447162"/>
            <a:ext cx="3719384" cy="206511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64902"/>
            <a:ext cx="7772400" cy="664866"/>
          </a:xfrm>
        </p:spPr>
        <p:txBody>
          <a:bodyPr>
            <a:normAutofit fontScale="90000"/>
          </a:bodyPr>
          <a:lstStyle/>
          <a:p>
            <a:r>
              <a:rPr lang="pt-BR" sz="3600" dirty="0"/>
              <a:t>Resultados</a:t>
            </a:r>
            <a:br>
              <a:rPr lang="pt-BR" sz="3600" dirty="0"/>
            </a:br>
            <a:br>
              <a:rPr lang="pt-BR" sz="3600" dirty="0"/>
            </a:br>
            <a:endParaRPr lang="pt-BR" sz="2700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A3DCA86-4CC4-45C5-BF0F-29CAF7961B89}"/>
              </a:ext>
            </a:extLst>
          </p:cNvPr>
          <p:cNvSpPr txBox="1"/>
          <p:nvPr/>
        </p:nvSpPr>
        <p:spPr>
          <a:xfrm>
            <a:off x="4110524" y="575514"/>
            <a:ext cx="8915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i="1" dirty="0"/>
              <a:t>Flap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B5F3441A-B5B1-4417-856E-31CC9C6752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5604" y="4576699"/>
            <a:ext cx="3461429" cy="1840541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145E769C-D5A0-41C6-8171-391091139A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801" y="1193600"/>
            <a:ext cx="3844585" cy="2865462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DF4A0D39-2EA5-4C49-AB1C-DA959803B7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3831" y="1301751"/>
            <a:ext cx="3768608" cy="2808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5871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64902"/>
            <a:ext cx="7772400" cy="664866"/>
          </a:xfrm>
        </p:spPr>
        <p:txBody>
          <a:bodyPr>
            <a:normAutofit/>
          </a:bodyPr>
          <a:lstStyle/>
          <a:p>
            <a:r>
              <a:rPr lang="pt-BR" sz="3600" dirty="0"/>
              <a:t>Agenda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0001" y="1068081"/>
            <a:ext cx="5960993" cy="4371535"/>
          </a:xfrm>
        </p:spPr>
        <p:txBody>
          <a:bodyPr>
            <a:norm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pt-BR" dirty="0"/>
              <a:t>Motivação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sz="1600" dirty="0"/>
              <a:t>O bater de asas dos pássaros 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sz="1600" dirty="0"/>
              <a:t>Estruturas </a:t>
            </a:r>
            <a:r>
              <a:rPr lang="pt-BR" sz="1600" dirty="0" err="1"/>
              <a:t>bio-inspiradas</a:t>
            </a:r>
            <a:endParaRPr lang="pt-BR" sz="1600" dirty="0"/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sz="1600" dirty="0" err="1"/>
              <a:t>Morfagem</a:t>
            </a:r>
            <a:r>
              <a:rPr lang="pt-BR" sz="1600" dirty="0"/>
              <a:t> de estruturas aeronáuticas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sz="1600" dirty="0"/>
              <a:t>Tipos de atuadores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pt-BR" dirty="0"/>
              <a:t>Ligas com memória de forma - </a:t>
            </a:r>
            <a:r>
              <a:rPr lang="pt-BR" i="1" dirty="0" err="1"/>
              <a:t>SMA</a:t>
            </a:r>
            <a:r>
              <a:rPr lang="pt-BR" dirty="0" err="1"/>
              <a:t>s</a:t>
            </a:r>
            <a:endParaRPr lang="pt-BR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pt-BR" dirty="0"/>
              <a:t>Modelos Numéricos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pt-BR" dirty="0"/>
              <a:t>Aparato experimental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pt-BR" dirty="0"/>
              <a:t>Resultados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pt-BR" dirty="0"/>
              <a:t>Conclusões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45127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64902"/>
            <a:ext cx="7772400" cy="664866"/>
          </a:xfrm>
        </p:spPr>
        <p:txBody>
          <a:bodyPr>
            <a:normAutofit fontScale="90000"/>
          </a:bodyPr>
          <a:lstStyle/>
          <a:p>
            <a:r>
              <a:rPr lang="pt-BR" sz="3600" dirty="0"/>
              <a:t>Aparato experimental</a:t>
            </a:r>
            <a:br>
              <a:rPr lang="pt-BR" sz="3600" dirty="0"/>
            </a:br>
            <a:br>
              <a:rPr lang="pt-BR" sz="3600" dirty="0"/>
            </a:br>
            <a:endParaRPr lang="pt-BR" sz="27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7255" y="1160289"/>
            <a:ext cx="8421700" cy="4279327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endParaRPr lang="pt-BR" dirty="0"/>
          </a:p>
          <a:p>
            <a:pPr algn="l"/>
            <a:endParaRPr lang="pt-BR" dirty="0"/>
          </a:p>
        </p:txBody>
      </p:sp>
      <p:pic>
        <p:nvPicPr>
          <p:cNvPr id="5" name="IQCV0514">
            <a:hlinkClick r:id="" action="ppaction://media"/>
            <a:extLst>
              <a:ext uri="{FF2B5EF4-FFF2-40B4-BE49-F238E27FC236}">
                <a16:creationId xmlns:a16="http://schemas.microsoft.com/office/drawing/2014/main" id="{00D4692C-BF94-4FBD-90EE-8A201E85EE2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2321" y="979198"/>
            <a:ext cx="8251568" cy="4641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61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77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tângulo 12">
            <a:extLst>
              <a:ext uri="{FF2B5EF4-FFF2-40B4-BE49-F238E27FC236}">
                <a16:creationId xmlns:a16="http://schemas.microsoft.com/office/drawing/2014/main" id="{9E83C26A-591C-4E6A-9C42-F0848A976FCA}"/>
              </a:ext>
            </a:extLst>
          </p:cNvPr>
          <p:cNvSpPr/>
          <p:nvPr/>
        </p:nvSpPr>
        <p:spPr>
          <a:xfrm>
            <a:off x="4609070" y="1183951"/>
            <a:ext cx="4317383" cy="334659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90E3C696-21A9-48CA-8A1F-2F6788321ABE}"/>
              </a:ext>
            </a:extLst>
          </p:cNvPr>
          <p:cNvSpPr/>
          <p:nvPr/>
        </p:nvSpPr>
        <p:spPr>
          <a:xfrm>
            <a:off x="194035" y="1172790"/>
            <a:ext cx="4286842" cy="337423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64902"/>
            <a:ext cx="7772400" cy="664866"/>
          </a:xfrm>
        </p:spPr>
        <p:txBody>
          <a:bodyPr>
            <a:normAutofit fontScale="90000"/>
          </a:bodyPr>
          <a:lstStyle/>
          <a:p>
            <a:r>
              <a:rPr lang="pt-BR" sz="3600" dirty="0"/>
              <a:t>Resultados</a:t>
            </a:r>
            <a:br>
              <a:rPr lang="pt-BR" sz="3600" dirty="0"/>
            </a:br>
            <a:br>
              <a:rPr lang="pt-BR" sz="3600" dirty="0"/>
            </a:br>
            <a:endParaRPr lang="pt-BR" sz="2700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A3DCA86-4CC4-45C5-BF0F-29CAF7961B89}"/>
              </a:ext>
            </a:extLst>
          </p:cNvPr>
          <p:cNvSpPr txBox="1"/>
          <p:nvPr/>
        </p:nvSpPr>
        <p:spPr>
          <a:xfrm>
            <a:off x="3825129" y="616844"/>
            <a:ext cx="14937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i="1" dirty="0" err="1"/>
              <a:t>Winglet</a:t>
            </a:r>
            <a:endParaRPr lang="pt-BR" sz="3200" i="1" dirty="0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EC92B0E7-0F28-417D-9C79-DDB1B4D4D8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65" r="48648"/>
          <a:stretch/>
        </p:blipFill>
        <p:spPr>
          <a:xfrm>
            <a:off x="234295" y="1251095"/>
            <a:ext cx="4221306" cy="3157806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BA9907B5-9E23-4C90-A57B-EC7F8BAF0BF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16" r="48648"/>
          <a:stretch/>
        </p:blipFill>
        <p:spPr>
          <a:xfrm>
            <a:off x="4645211" y="1288167"/>
            <a:ext cx="4261404" cy="3166198"/>
          </a:xfrm>
          <a:prstGeom prst="rect">
            <a:avLst/>
          </a:prstGeom>
        </p:spPr>
      </p:pic>
      <p:sp>
        <p:nvSpPr>
          <p:cNvPr id="14" name="Retângulo 13">
            <a:extLst>
              <a:ext uri="{FF2B5EF4-FFF2-40B4-BE49-F238E27FC236}">
                <a16:creationId xmlns:a16="http://schemas.microsoft.com/office/drawing/2014/main" id="{5E0A5F6B-D604-446B-A4EE-7C3DC6ECB134}"/>
              </a:ext>
            </a:extLst>
          </p:cNvPr>
          <p:cNvSpPr/>
          <p:nvPr/>
        </p:nvSpPr>
        <p:spPr>
          <a:xfrm>
            <a:off x="2415746" y="4569817"/>
            <a:ext cx="4312508" cy="1927653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1983C0F0-8763-45D2-8BE8-380D88239C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9251" y="5051751"/>
            <a:ext cx="3354853" cy="939072"/>
          </a:xfrm>
          <a:prstGeom prst="rect">
            <a:avLst/>
          </a:prstGeom>
        </p:spPr>
      </p:pic>
      <p:cxnSp>
        <p:nvCxnSpPr>
          <p:cNvPr id="16" name="Conector de Seta Reta 15">
            <a:extLst>
              <a:ext uri="{FF2B5EF4-FFF2-40B4-BE49-F238E27FC236}">
                <a16:creationId xmlns:a16="http://schemas.microsoft.com/office/drawing/2014/main" id="{96862D22-53A1-42A1-A3E1-D8580A83A0DD}"/>
              </a:ext>
            </a:extLst>
          </p:cNvPr>
          <p:cNvCxnSpPr>
            <a:cxnSpLocks/>
          </p:cNvCxnSpPr>
          <p:nvPr/>
        </p:nvCxnSpPr>
        <p:spPr>
          <a:xfrm>
            <a:off x="3469387" y="4903429"/>
            <a:ext cx="90617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to 16">
            <a:extLst>
              <a:ext uri="{FF2B5EF4-FFF2-40B4-BE49-F238E27FC236}">
                <a16:creationId xmlns:a16="http://schemas.microsoft.com/office/drawing/2014/main" id="{A8E6DFBC-7008-4230-BAA8-27772F67ECE3}"/>
              </a:ext>
            </a:extLst>
          </p:cNvPr>
          <p:cNvCxnSpPr/>
          <p:nvPr/>
        </p:nvCxnSpPr>
        <p:spPr>
          <a:xfrm>
            <a:off x="4359089" y="4804590"/>
            <a:ext cx="0" cy="2100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0773E9A6-28D3-47D1-873C-C934C5F3EAF9}"/>
              </a:ext>
            </a:extLst>
          </p:cNvPr>
          <p:cNvCxnSpPr/>
          <p:nvPr/>
        </p:nvCxnSpPr>
        <p:spPr>
          <a:xfrm>
            <a:off x="3485872" y="4796352"/>
            <a:ext cx="0" cy="2100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to 18">
            <a:extLst>
              <a:ext uri="{FF2B5EF4-FFF2-40B4-BE49-F238E27FC236}">
                <a16:creationId xmlns:a16="http://schemas.microsoft.com/office/drawing/2014/main" id="{42015357-EBEB-4A06-B533-F8768436464F}"/>
              </a:ext>
            </a:extLst>
          </p:cNvPr>
          <p:cNvCxnSpPr/>
          <p:nvPr/>
        </p:nvCxnSpPr>
        <p:spPr>
          <a:xfrm>
            <a:off x="4375562" y="6155601"/>
            <a:ext cx="0" cy="21004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de Seta Reta 19">
            <a:extLst>
              <a:ext uri="{FF2B5EF4-FFF2-40B4-BE49-F238E27FC236}">
                <a16:creationId xmlns:a16="http://schemas.microsoft.com/office/drawing/2014/main" id="{E39FA58B-2DD0-4010-B604-F52140AAFCCF}"/>
              </a:ext>
            </a:extLst>
          </p:cNvPr>
          <p:cNvCxnSpPr>
            <a:cxnSpLocks/>
          </p:cNvCxnSpPr>
          <p:nvPr/>
        </p:nvCxnSpPr>
        <p:spPr>
          <a:xfrm>
            <a:off x="3415864" y="6248265"/>
            <a:ext cx="959698" cy="0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1" name="Conector reto 20">
            <a:extLst>
              <a:ext uri="{FF2B5EF4-FFF2-40B4-BE49-F238E27FC236}">
                <a16:creationId xmlns:a16="http://schemas.microsoft.com/office/drawing/2014/main" id="{38F143CF-4A34-483E-9858-974F7BBF3FCC}"/>
              </a:ext>
            </a:extLst>
          </p:cNvPr>
          <p:cNvCxnSpPr>
            <a:cxnSpLocks/>
          </p:cNvCxnSpPr>
          <p:nvPr/>
        </p:nvCxnSpPr>
        <p:spPr>
          <a:xfrm>
            <a:off x="3428217" y="6143408"/>
            <a:ext cx="0" cy="22018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B8C1E409-87B9-425C-8AF7-D8330CC84BC9}"/>
              </a:ext>
            </a:extLst>
          </p:cNvPr>
          <p:cNvCxnSpPr>
            <a:cxnSpLocks/>
          </p:cNvCxnSpPr>
          <p:nvPr/>
        </p:nvCxnSpPr>
        <p:spPr>
          <a:xfrm>
            <a:off x="6354745" y="5101179"/>
            <a:ext cx="19770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de Seta Reta 22">
            <a:extLst>
              <a:ext uri="{FF2B5EF4-FFF2-40B4-BE49-F238E27FC236}">
                <a16:creationId xmlns:a16="http://schemas.microsoft.com/office/drawing/2014/main" id="{45C4C2DE-34D7-4AA8-ADE7-C9FA33BAE972}"/>
              </a:ext>
            </a:extLst>
          </p:cNvPr>
          <p:cNvCxnSpPr/>
          <p:nvPr/>
        </p:nvCxnSpPr>
        <p:spPr>
          <a:xfrm>
            <a:off x="6459726" y="5101179"/>
            <a:ext cx="0" cy="86493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EFE82EA2-F1F0-4C89-9B88-8371776CC603}"/>
              </a:ext>
            </a:extLst>
          </p:cNvPr>
          <p:cNvCxnSpPr>
            <a:cxnSpLocks/>
          </p:cNvCxnSpPr>
          <p:nvPr/>
        </p:nvCxnSpPr>
        <p:spPr>
          <a:xfrm>
            <a:off x="6371218" y="5957908"/>
            <a:ext cx="19770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3BE10E97-CE1E-4F32-B465-D6723D359C2C}"/>
              </a:ext>
            </a:extLst>
          </p:cNvPr>
          <p:cNvSpPr txBox="1"/>
          <p:nvPr/>
        </p:nvSpPr>
        <p:spPr>
          <a:xfrm rot="16200000">
            <a:off x="6157856" y="5348977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30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5F2180FA-A487-48C4-94AA-FE067B988883}"/>
              </a:ext>
            </a:extLst>
          </p:cNvPr>
          <p:cNvSpPr txBox="1"/>
          <p:nvPr/>
        </p:nvSpPr>
        <p:spPr>
          <a:xfrm>
            <a:off x="3649477" y="4569705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31.6</a:t>
            </a: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60606BDA-FC87-4D81-ADCE-6B222C784E8E}"/>
              </a:ext>
            </a:extLst>
          </p:cNvPr>
          <p:cNvSpPr txBox="1"/>
          <p:nvPr/>
        </p:nvSpPr>
        <p:spPr>
          <a:xfrm>
            <a:off x="3713122" y="595497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20</a:t>
            </a:r>
          </a:p>
        </p:txBody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3A468E76-C464-437C-BB95-AE58948DAADC}"/>
              </a:ext>
            </a:extLst>
          </p:cNvPr>
          <p:cNvSpPr/>
          <p:nvPr/>
        </p:nvSpPr>
        <p:spPr>
          <a:xfrm>
            <a:off x="5946887" y="6015606"/>
            <a:ext cx="602157" cy="458922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CaixaDeTexto 27">
                <a:extLst>
                  <a:ext uri="{FF2B5EF4-FFF2-40B4-BE49-F238E27FC236}">
                    <a16:creationId xmlns:a16="http://schemas.microsoft.com/office/drawing/2014/main" id="{7F2483CE-0E32-44FA-BB34-8C028DBE1C17}"/>
                  </a:ext>
                </a:extLst>
              </p:cNvPr>
              <p:cNvSpPr txBox="1"/>
              <p:nvPr/>
            </p:nvSpPr>
            <p:spPr>
              <a:xfrm>
                <a:off x="5822439" y="5997177"/>
                <a:ext cx="906500" cy="46102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pt-BR" sz="16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BR" sz="1600" b="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num>
                        <m:den>
                          <m:r>
                            <a:rPr lang="pt-BR" sz="16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den>
                      </m:f>
                      <m:r>
                        <a:rPr lang="pt-BR" sz="1600" b="0" i="1" smtClean="0">
                          <a:latin typeface="Cambria Math" panose="02040503050406030204" pitchFamily="18" charset="0"/>
                        </a:rPr>
                        <m:t>=8</m:t>
                      </m:r>
                    </m:oMath>
                  </m:oMathPara>
                </a14:m>
                <a:endParaRPr lang="pt-BR" sz="1600" dirty="0"/>
              </a:p>
            </p:txBody>
          </p:sp>
        </mc:Choice>
        <mc:Fallback xmlns="">
          <p:sp>
            <p:nvSpPr>
              <p:cNvPr id="28" name="CaixaDeTexto 27">
                <a:extLst>
                  <a:ext uri="{FF2B5EF4-FFF2-40B4-BE49-F238E27FC236}">
                    <a16:creationId xmlns:a16="http://schemas.microsoft.com/office/drawing/2014/main" id="{7F2483CE-0E32-44FA-BB34-8C028DBE1C1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22439" y="5997177"/>
                <a:ext cx="906500" cy="46102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061876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64902"/>
            <a:ext cx="7772400" cy="664866"/>
          </a:xfrm>
        </p:spPr>
        <p:txBody>
          <a:bodyPr>
            <a:normAutofit fontScale="90000"/>
          </a:bodyPr>
          <a:lstStyle/>
          <a:p>
            <a:r>
              <a:rPr lang="pt-BR" sz="3600" dirty="0"/>
              <a:t>Aparato experimental</a:t>
            </a:r>
            <a:br>
              <a:rPr lang="pt-BR" sz="3600" dirty="0"/>
            </a:br>
            <a:br>
              <a:rPr lang="pt-BR" sz="3600" dirty="0"/>
            </a:br>
            <a:endParaRPr lang="pt-BR" sz="27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7255" y="1160289"/>
            <a:ext cx="8421700" cy="4279327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endParaRPr lang="pt-BR" dirty="0"/>
          </a:p>
          <a:p>
            <a:pPr algn="l"/>
            <a:endParaRPr lang="pt-BR" dirty="0"/>
          </a:p>
        </p:txBody>
      </p:sp>
      <p:pic>
        <p:nvPicPr>
          <p:cNvPr id="7" name="Design B - Prototipo experimental do Winglet">
            <a:hlinkClick r:id="" action="ppaction://media"/>
            <a:extLst>
              <a:ext uri="{FF2B5EF4-FFF2-40B4-BE49-F238E27FC236}">
                <a16:creationId xmlns:a16="http://schemas.microsoft.com/office/drawing/2014/main" id="{8931B0B0-6BBD-4CE3-A975-4D390FE44F5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6841" y="964867"/>
            <a:ext cx="8302528" cy="4670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770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71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64902"/>
            <a:ext cx="7772400" cy="664866"/>
          </a:xfrm>
        </p:spPr>
        <p:txBody>
          <a:bodyPr>
            <a:normAutofit fontScale="90000"/>
          </a:bodyPr>
          <a:lstStyle/>
          <a:p>
            <a:r>
              <a:rPr lang="pt-BR" sz="3600" dirty="0"/>
              <a:t>Aparato experimental:</a:t>
            </a:r>
            <a:br>
              <a:rPr lang="pt-BR" sz="3600" dirty="0"/>
            </a:br>
            <a:br>
              <a:rPr lang="pt-BR" sz="3600" dirty="0"/>
            </a:br>
            <a:endParaRPr lang="pt-BR" sz="27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7255" y="1160289"/>
            <a:ext cx="8421700" cy="4279327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endParaRPr lang="pt-BR" dirty="0"/>
          </a:p>
          <a:p>
            <a:pPr algn="l"/>
            <a:endParaRPr lang="pt-BR" dirty="0"/>
          </a:p>
        </p:txBody>
      </p:sp>
      <p:pic>
        <p:nvPicPr>
          <p:cNvPr id="4" name="Design D - Prototipo experimental do Winglet">
            <a:hlinkClick r:id="" action="ppaction://media"/>
            <a:extLst>
              <a:ext uri="{FF2B5EF4-FFF2-40B4-BE49-F238E27FC236}">
                <a16:creationId xmlns:a16="http://schemas.microsoft.com/office/drawing/2014/main" id="{C88D5A35-836D-4CF7-8463-7CD2EA49284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1254" y="793840"/>
            <a:ext cx="8695038" cy="4890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930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8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64902"/>
            <a:ext cx="7772400" cy="664866"/>
          </a:xfrm>
        </p:spPr>
        <p:txBody>
          <a:bodyPr>
            <a:normAutofit/>
          </a:bodyPr>
          <a:lstStyle/>
          <a:p>
            <a:r>
              <a:rPr lang="pt-BR" sz="3600" dirty="0"/>
              <a:t>Agenda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0001" y="1068081"/>
            <a:ext cx="5960993" cy="4371535"/>
          </a:xfrm>
        </p:spPr>
        <p:txBody>
          <a:bodyPr>
            <a:norm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pt-BR" dirty="0"/>
              <a:t>Motivação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sz="1600" dirty="0"/>
              <a:t>O bater de asas dos pássaros 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sz="1600" dirty="0"/>
              <a:t>Estruturas </a:t>
            </a:r>
            <a:r>
              <a:rPr lang="pt-BR" sz="1600" dirty="0" err="1"/>
              <a:t>bio-inspiradas</a:t>
            </a:r>
            <a:endParaRPr lang="pt-BR" sz="1600" dirty="0"/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sz="1600" dirty="0" err="1"/>
              <a:t>Morfagem</a:t>
            </a:r>
            <a:r>
              <a:rPr lang="pt-BR" sz="1600" dirty="0"/>
              <a:t> de estruturas aeronáuticas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sz="1600" dirty="0"/>
              <a:t>Tipos de atuadores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pt-BR" dirty="0"/>
              <a:t>Ligas com memória de forma - </a:t>
            </a:r>
            <a:r>
              <a:rPr lang="pt-BR" i="1" dirty="0" err="1"/>
              <a:t>SMA</a:t>
            </a:r>
            <a:r>
              <a:rPr lang="pt-BR" dirty="0" err="1"/>
              <a:t>s</a:t>
            </a:r>
            <a:endParaRPr lang="pt-BR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pt-BR" dirty="0"/>
              <a:t>Modelos Numéricos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pt-BR" dirty="0"/>
              <a:t>Aparato experimental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pt-BR" dirty="0"/>
              <a:t>Resultados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FF0000"/>
                </a:solidFill>
              </a:rPr>
              <a:t>Conclusões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4789147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64902"/>
            <a:ext cx="7772400" cy="664866"/>
          </a:xfrm>
        </p:spPr>
        <p:txBody>
          <a:bodyPr>
            <a:normAutofit fontScale="90000"/>
          </a:bodyPr>
          <a:lstStyle/>
          <a:p>
            <a:r>
              <a:rPr lang="pt-BR" sz="3600" dirty="0"/>
              <a:t>Conclusão</a:t>
            </a:r>
            <a:br>
              <a:rPr lang="pt-BR" sz="3600" dirty="0"/>
            </a:br>
            <a:br>
              <a:rPr lang="pt-BR" sz="3600" dirty="0"/>
            </a:br>
            <a:endParaRPr lang="pt-BR" sz="27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7255" y="1160289"/>
            <a:ext cx="8421700" cy="4279327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pt-BR" dirty="0"/>
              <a:t>Os atuadores apresentaram uma variação angular de atuação satisfatória.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dirty="0"/>
              <a:t>Flap –  ø 0.358 mm - 38,9°.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dirty="0" err="1"/>
              <a:t>Winglet</a:t>
            </a:r>
            <a:r>
              <a:rPr lang="pt-BR" dirty="0"/>
              <a:t> –  ø 0.7 mm - 70°.</a:t>
            </a:r>
          </a:p>
          <a:p>
            <a:pPr lvl="1" algn="l"/>
            <a:endParaRPr lang="pt-BR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pt-BR" dirty="0"/>
              <a:t>Os modelos numéricos apresentaram boa compatibilidade com os modelos experimentais.</a:t>
            </a:r>
          </a:p>
          <a:p>
            <a:pPr algn="l"/>
            <a:endParaRPr lang="pt-BR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pt-BR" dirty="0"/>
              <a:t> Desta forma, os resultados são promissores no que diz respeito ao uso de atuadores com memória de forma para promover a </a:t>
            </a:r>
            <a:r>
              <a:rPr lang="pt-BR" dirty="0" err="1"/>
              <a:t>morfagem</a:t>
            </a:r>
            <a:r>
              <a:rPr lang="pt-BR" dirty="0"/>
              <a:t> de flaps e </a:t>
            </a:r>
            <a:r>
              <a:rPr lang="pt-BR" dirty="0" err="1"/>
              <a:t>winglets</a:t>
            </a:r>
            <a:r>
              <a:rPr lang="pt-BR" dirty="0"/>
              <a:t>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110280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391962B4-3404-46D5-A721-2FEE48441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23" y="123568"/>
            <a:ext cx="8884509" cy="643617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3756" y="1331644"/>
            <a:ext cx="5658068" cy="522809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76590" y="3295053"/>
            <a:ext cx="7772400" cy="2387600"/>
          </a:xfrm>
        </p:spPr>
        <p:txBody>
          <a:bodyPr>
            <a:normAutofit/>
          </a:bodyPr>
          <a:lstStyle/>
          <a:p>
            <a:r>
              <a:rPr lang="pt-BR" sz="6000" dirty="0"/>
              <a:t>Obrigado !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B89CD8DB-EBB6-42FA-BD91-B62945DA6B35}"/>
              </a:ext>
            </a:extLst>
          </p:cNvPr>
          <p:cNvSpPr txBox="1"/>
          <p:nvPr/>
        </p:nvSpPr>
        <p:spPr>
          <a:xfrm>
            <a:off x="2372496" y="6250735"/>
            <a:ext cx="4411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Tentar não, faça ou não faça, tentativa não há</a:t>
            </a:r>
          </a:p>
        </p:txBody>
      </p:sp>
    </p:spTree>
    <p:extLst>
      <p:ext uri="{BB962C8B-B14F-4D97-AF65-F5344CB8AC3E}">
        <p14:creationId xmlns:p14="http://schemas.microsoft.com/office/powerpoint/2010/main" val="1707856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64902"/>
            <a:ext cx="7772400" cy="664866"/>
          </a:xfrm>
        </p:spPr>
        <p:txBody>
          <a:bodyPr>
            <a:normAutofit fontScale="90000"/>
          </a:bodyPr>
          <a:lstStyle/>
          <a:p>
            <a:r>
              <a:rPr lang="pt-BR" sz="3600" dirty="0"/>
              <a:t>Motivação</a:t>
            </a:r>
            <a:br>
              <a:rPr lang="pt-BR" sz="3600" dirty="0"/>
            </a:br>
            <a:r>
              <a:rPr lang="pt-BR" sz="2700" dirty="0"/>
              <a:t>O bater de asas dos pássaros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7255" y="1160289"/>
            <a:ext cx="8421700" cy="4279327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endParaRPr lang="pt-BR" dirty="0"/>
          </a:p>
          <a:p>
            <a:pPr algn="l"/>
            <a:endParaRPr lang="pt-BR" dirty="0"/>
          </a:p>
        </p:txBody>
      </p:sp>
      <p:pic>
        <p:nvPicPr>
          <p:cNvPr id="4" name="The Dove   copyright 2009 Ed Braverman">
            <a:hlinkClick r:id="" action="ppaction://media"/>
            <a:extLst>
              <a:ext uri="{FF2B5EF4-FFF2-40B4-BE49-F238E27FC236}">
                <a16:creationId xmlns:a16="http://schemas.microsoft.com/office/drawing/2014/main" id="{A541BA90-45B7-4950-9F82-B441640B2B6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76334" y="1197360"/>
            <a:ext cx="4791332" cy="4791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660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85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52438" y="97737"/>
            <a:ext cx="7772400" cy="664866"/>
          </a:xfrm>
        </p:spPr>
        <p:txBody>
          <a:bodyPr>
            <a:normAutofit fontScale="90000"/>
          </a:bodyPr>
          <a:lstStyle/>
          <a:p>
            <a:r>
              <a:rPr lang="pt-BR" sz="3600" dirty="0"/>
              <a:t>Motivação</a:t>
            </a:r>
            <a:br>
              <a:rPr lang="pt-BR" sz="3600" dirty="0"/>
            </a:br>
            <a:r>
              <a:rPr lang="pt-BR" sz="2700" dirty="0"/>
              <a:t>Estruturas </a:t>
            </a:r>
            <a:r>
              <a:rPr lang="pt-BR" sz="2700" dirty="0" err="1"/>
              <a:t>bio-inspiradas</a:t>
            </a:r>
            <a:endParaRPr lang="pt-BR" sz="27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7255" y="1160289"/>
            <a:ext cx="8421700" cy="4279327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endParaRPr lang="pt-BR" dirty="0"/>
          </a:p>
          <a:p>
            <a:pPr algn="l"/>
            <a:endParaRPr lang="pt-BR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085" y="1227073"/>
            <a:ext cx="2521814" cy="152149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397" y="3835141"/>
            <a:ext cx="2513708" cy="137894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2863" y="2042020"/>
            <a:ext cx="1591550" cy="198943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1" name="Right Arrow 10"/>
          <p:cNvSpPr/>
          <p:nvPr/>
        </p:nvSpPr>
        <p:spPr>
          <a:xfrm>
            <a:off x="5521142" y="2652626"/>
            <a:ext cx="842030" cy="612718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ight Arrow 12"/>
          <p:cNvSpPr/>
          <p:nvPr/>
        </p:nvSpPr>
        <p:spPr>
          <a:xfrm rot="12473965">
            <a:off x="2823088" y="1857179"/>
            <a:ext cx="842030" cy="612718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Right Arrow 13"/>
          <p:cNvSpPr/>
          <p:nvPr/>
        </p:nvSpPr>
        <p:spPr>
          <a:xfrm rot="8872271">
            <a:off x="2901266" y="3400591"/>
            <a:ext cx="842030" cy="612718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E3B34547-EE43-4002-9926-450AD427A4B4}"/>
              </a:ext>
            </a:extLst>
          </p:cNvPr>
          <p:cNvSpPr txBox="1"/>
          <p:nvPr/>
        </p:nvSpPr>
        <p:spPr>
          <a:xfrm>
            <a:off x="90615" y="2698898"/>
            <a:ext cx="27340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/>
              <a:t>Desenho de Leonardo Da Vinci</a:t>
            </a:r>
          </a:p>
          <a:p>
            <a:pPr algn="ctr"/>
            <a:r>
              <a:rPr lang="pt-BR" sz="1600" dirty="0"/>
              <a:t>(século XV-XVI)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BFA02F52-B605-4696-B229-042D9AB907C0}"/>
              </a:ext>
            </a:extLst>
          </p:cNvPr>
          <p:cNvSpPr txBox="1"/>
          <p:nvPr/>
        </p:nvSpPr>
        <p:spPr>
          <a:xfrm>
            <a:off x="415214" y="5240304"/>
            <a:ext cx="208480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600" dirty="0"/>
              <a:t>Clément Ader </a:t>
            </a:r>
            <a:r>
              <a:rPr lang="fr-FR" sz="1600" i="1" dirty="0"/>
              <a:t>Avion III</a:t>
            </a:r>
            <a:r>
              <a:rPr lang="fr-FR" sz="1600" dirty="0"/>
              <a:t> </a:t>
            </a:r>
          </a:p>
          <a:p>
            <a:pPr algn="ctr"/>
            <a:r>
              <a:rPr lang="fr-FR" sz="1600" dirty="0"/>
              <a:t>(1897).</a:t>
            </a:r>
            <a:endParaRPr lang="pt-BR" sz="1600" dirty="0"/>
          </a:p>
        </p:txBody>
      </p:sp>
      <p:pic>
        <p:nvPicPr>
          <p:cNvPr id="17" name="Imagem 16">
            <a:extLst>
              <a:ext uri="{FF2B5EF4-FFF2-40B4-BE49-F238E27FC236}">
                <a16:creationId xmlns:a16="http://schemas.microsoft.com/office/drawing/2014/main" id="{3B44AD8F-4ABD-499D-B061-1DD373CC745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1272" y="1287020"/>
            <a:ext cx="2364170" cy="3408530"/>
          </a:xfrm>
          <a:prstGeom prst="rect">
            <a:avLst/>
          </a:prstGeom>
        </p:spPr>
      </p:pic>
      <p:sp>
        <p:nvSpPr>
          <p:cNvPr id="19" name="CaixaDeTexto 18">
            <a:extLst>
              <a:ext uri="{FF2B5EF4-FFF2-40B4-BE49-F238E27FC236}">
                <a16:creationId xmlns:a16="http://schemas.microsoft.com/office/drawing/2014/main" id="{D01F8EAF-630A-4F43-A689-B17028D358CB}"/>
              </a:ext>
            </a:extLst>
          </p:cNvPr>
          <p:cNvSpPr txBox="1"/>
          <p:nvPr/>
        </p:nvSpPr>
        <p:spPr>
          <a:xfrm>
            <a:off x="6610865" y="4917989"/>
            <a:ext cx="22899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dirty="0" err="1"/>
              <a:t>Monoplanador</a:t>
            </a:r>
            <a:r>
              <a:rPr lang="pt-BR" sz="1600" dirty="0"/>
              <a:t> alemão da 1ª Guerra Mundial</a:t>
            </a:r>
          </a:p>
          <a:p>
            <a:pPr algn="ctr"/>
            <a:r>
              <a:rPr lang="pt-BR" sz="1600" dirty="0"/>
              <a:t>(1916)</a:t>
            </a:r>
          </a:p>
        </p:txBody>
      </p:sp>
    </p:spTree>
    <p:extLst>
      <p:ext uri="{BB962C8B-B14F-4D97-AF65-F5344CB8AC3E}">
        <p14:creationId xmlns:p14="http://schemas.microsoft.com/office/powerpoint/2010/main" val="4257404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14" grpId="0" animBg="1"/>
      <p:bldP spid="7" grpId="0"/>
      <p:bldP spid="10" grpId="0"/>
      <p:bldP spid="1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64902"/>
            <a:ext cx="7772400" cy="664866"/>
          </a:xfrm>
        </p:spPr>
        <p:txBody>
          <a:bodyPr>
            <a:normAutofit fontScale="90000"/>
          </a:bodyPr>
          <a:lstStyle/>
          <a:p>
            <a:r>
              <a:rPr lang="pt-BR" sz="3600" dirty="0"/>
              <a:t>Motivação</a:t>
            </a:r>
            <a:br>
              <a:rPr lang="pt-BR" sz="3600" dirty="0"/>
            </a:br>
            <a:r>
              <a:rPr lang="pt-BR" sz="2700" i="1" dirty="0" err="1"/>
              <a:t>Morfagem</a:t>
            </a:r>
            <a:r>
              <a:rPr lang="pt-BR" sz="2700" dirty="0"/>
              <a:t> de estruturas aeronáuticas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7255" y="1160289"/>
            <a:ext cx="8421700" cy="4279327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endParaRPr lang="pt-BR" dirty="0"/>
          </a:p>
          <a:p>
            <a:pPr algn="l"/>
            <a:endParaRPr lang="pt-BR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6E5509FC-0D05-40CE-A6D8-34C5D5D846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9043" y="1197360"/>
            <a:ext cx="6338648" cy="4579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5893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5475"/>
            <a:ext cx="7772400" cy="664866"/>
          </a:xfrm>
        </p:spPr>
        <p:txBody>
          <a:bodyPr>
            <a:normAutofit fontScale="90000"/>
          </a:bodyPr>
          <a:lstStyle/>
          <a:p>
            <a:r>
              <a:rPr lang="pt-BR" sz="3600" dirty="0"/>
              <a:t>Tipos de atuadores</a:t>
            </a:r>
            <a:br>
              <a:rPr lang="pt-BR" sz="3600" dirty="0"/>
            </a:br>
            <a:endParaRPr lang="pt-BR" sz="27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7255" y="1160289"/>
            <a:ext cx="8421700" cy="4279327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endParaRPr lang="pt-BR" dirty="0"/>
          </a:p>
          <a:p>
            <a:pPr algn="l"/>
            <a:endParaRPr lang="pt-BR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Tabela 3">
                <a:extLst>
                  <a:ext uri="{FF2B5EF4-FFF2-40B4-BE49-F238E27FC236}">
                    <a16:creationId xmlns:a16="http://schemas.microsoft.com/office/drawing/2014/main" id="{E74B9C04-98E0-4C44-8100-8D5F4428187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346913666"/>
                  </p:ext>
                </p:extLst>
              </p:nvPr>
            </p:nvGraphicFramePr>
            <p:xfrm>
              <a:off x="580768" y="1160289"/>
              <a:ext cx="7877430" cy="3413760"/>
            </p:xfrm>
            <a:graphic>
              <a:graphicData uri="http://schemas.openxmlformats.org/drawingml/2006/table">
                <a:tbl>
                  <a:tblPr firstRow="1" bandRow="1">
                    <a:tableStyleId>{21E4AEA4-8DFA-4A89-87EB-49C32662AFE0}</a:tableStyleId>
                  </a:tblPr>
                  <a:tblGrid>
                    <a:gridCol w="2236573">
                      <a:extLst>
                        <a:ext uri="{9D8B030D-6E8A-4147-A177-3AD203B41FA5}">
                          <a16:colId xmlns:a16="http://schemas.microsoft.com/office/drawing/2014/main" val="405530052"/>
                        </a:ext>
                      </a:extLst>
                    </a:gridCol>
                    <a:gridCol w="1581664">
                      <a:extLst>
                        <a:ext uri="{9D8B030D-6E8A-4147-A177-3AD203B41FA5}">
                          <a16:colId xmlns:a16="http://schemas.microsoft.com/office/drawing/2014/main" val="2995862151"/>
                        </a:ext>
                      </a:extLst>
                    </a:gridCol>
                    <a:gridCol w="1359244">
                      <a:extLst>
                        <a:ext uri="{9D8B030D-6E8A-4147-A177-3AD203B41FA5}">
                          <a16:colId xmlns:a16="http://schemas.microsoft.com/office/drawing/2014/main" val="4135077417"/>
                        </a:ext>
                      </a:extLst>
                    </a:gridCol>
                    <a:gridCol w="1322173">
                      <a:extLst>
                        <a:ext uri="{9D8B030D-6E8A-4147-A177-3AD203B41FA5}">
                          <a16:colId xmlns:a16="http://schemas.microsoft.com/office/drawing/2014/main" val="1427267709"/>
                        </a:ext>
                      </a:extLst>
                    </a:gridCol>
                    <a:gridCol w="1377776">
                      <a:extLst>
                        <a:ext uri="{9D8B030D-6E8A-4147-A177-3AD203B41FA5}">
                          <a16:colId xmlns:a16="http://schemas.microsoft.com/office/drawing/2014/main" val="3960012009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Tecnologia</a:t>
                          </a:r>
                        </a:p>
                        <a:p>
                          <a:pPr algn="ctr"/>
                          <a:r>
                            <a:rPr lang="pt-BR" dirty="0"/>
                            <a:t>De Atuação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Variação</a:t>
                          </a:r>
                        </a:p>
                        <a:p>
                          <a:pPr algn="ctr"/>
                          <a:r>
                            <a:rPr lang="pt-BR" dirty="0"/>
                            <a:t>de</a:t>
                          </a:r>
                        </a:p>
                        <a:p>
                          <a:pPr algn="ctr"/>
                          <a:r>
                            <a:rPr lang="pt-BR" dirty="0"/>
                            <a:t>deslocamento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u="none" dirty="0"/>
                            <a:t>Tensão de</a:t>
                          </a:r>
                        </a:p>
                        <a:p>
                          <a:pPr algn="ctr"/>
                          <a:r>
                            <a:rPr lang="pt-BR" u="none" dirty="0"/>
                            <a:t>Atuação</a:t>
                          </a:r>
                        </a:p>
                        <a:p>
                          <a:pPr algn="ctr"/>
                          <a:r>
                            <a:rPr lang="pt-BR" u="none" dirty="0"/>
                            <a:t>(MPa)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Trabalho </a:t>
                          </a:r>
                        </a:p>
                        <a:p>
                          <a:pPr algn="ctr"/>
                          <a:r>
                            <a:rPr lang="pt-BR" dirty="0"/>
                            <a:t>Específico</a:t>
                          </a:r>
                        </a:p>
                        <a:p>
                          <a:pPr algn="ctr"/>
                          <a:r>
                            <a:rPr lang="pt-BR" dirty="0"/>
                            <a:t>(J/Kg)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Frequência Máxima</a:t>
                          </a:r>
                        </a:p>
                        <a:p>
                          <a:pPr algn="ctr"/>
                          <a:r>
                            <a:rPr lang="pt-BR" dirty="0"/>
                            <a:t>De Atuação</a:t>
                          </a:r>
                        </a:p>
                        <a:p>
                          <a:pPr algn="ctr"/>
                          <a:r>
                            <a:rPr lang="pt-BR" dirty="0"/>
                            <a:t>(Hz)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51322211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Hidráulica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70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35000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100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59074613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Eletromecânica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0.5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300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-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7867232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Solenoide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0.4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0.1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80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13319952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Piezoeléctrica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0.002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9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pt-BR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pt-BR" b="0" i="1" smtClean="0">
                                      <a:latin typeface="Cambria Math" panose="02040503050406030204" pitchFamily="18" charset="0"/>
                                    </a:rPr>
                                    <m:t>10</m:t>
                                  </m:r>
                                </m:e>
                                <m:sup>
                                  <m:r>
                                    <a:rPr lang="pt-BR" b="0" i="1" smtClean="0">
                                      <a:latin typeface="Cambria Math" panose="02040503050406030204" pitchFamily="18" charset="0"/>
                                    </a:rPr>
                                    <m:t>7</m:t>
                                  </m:r>
                                </m:sup>
                              </m:sSup>
                            </m:oMath>
                          </a14:m>
                          <a:r>
                            <a:rPr lang="pt-BR" dirty="0"/>
                            <a:t>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15714949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pt-BR" dirty="0"/>
                            <a:t>Cilindro Pneumático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0.9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1200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100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393857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SMA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0.07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700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4500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7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51505827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Tabela 3">
                <a:extLst>
                  <a:ext uri="{FF2B5EF4-FFF2-40B4-BE49-F238E27FC236}">
                    <a16:creationId xmlns:a16="http://schemas.microsoft.com/office/drawing/2014/main" id="{E74B9C04-98E0-4C44-8100-8D5F4428187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346913666"/>
                  </p:ext>
                </p:extLst>
              </p:nvPr>
            </p:nvGraphicFramePr>
            <p:xfrm>
              <a:off x="580768" y="1160289"/>
              <a:ext cx="7877430" cy="3413760"/>
            </p:xfrm>
            <a:graphic>
              <a:graphicData uri="http://schemas.openxmlformats.org/drawingml/2006/table">
                <a:tbl>
                  <a:tblPr firstRow="1" bandRow="1">
                    <a:tableStyleId>{21E4AEA4-8DFA-4A89-87EB-49C32662AFE0}</a:tableStyleId>
                  </a:tblPr>
                  <a:tblGrid>
                    <a:gridCol w="2236573">
                      <a:extLst>
                        <a:ext uri="{9D8B030D-6E8A-4147-A177-3AD203B41FA5}">
                          <a16:colId xmlns:a16="http://schemas.microsoft.com/office/drawing/2014/main" val="405530052"/>
                        </a:ext>
                      </a:extLst>
                    </a:gridCol>
                    <a:gridCol w="1581664">
                      <a:extLst>
                        <a:ext uri="{9D8B030D-6E8A-4147-A177-3AD203B41FA5}">
                          <a16:colId xmlns:a16="http://schemas.microsoft.com/office/drawing/2014/main" val="2995862151"/>
                        </a:ext>
                      </a:extLst>
                    </a:gridCol>
                    <a:gridCol w="1359244">
                      <a:extLst>
                        <a:ext uri="{9D8B030D-6E8A-4147-A177-3AD203B41FA5}">
                          <a16:colId xmlns:a16="http://schemas.microsoft.com/office/drawing/2014/main" val="4135077417"/>
                        </a:ext>
                      </a:extLst>
                    </a:gridCol>
                    <a:gridCol w="1322173">
                      <a:extLst>
                        <a:ext uri="{9D8B030D-6E8A-4147-A177-3AD203B41FA5}">
                          <a16:colId xmlns:a16="http://schemas.microsoft.com/office/drawing/2014/main" val="1427267709"/>
                        </a:ext>
                      </a:extLst>
                    </a:gridCol>
                    <a:gridCol w="1377776">
                      <a:extLst>
                        <a:ext uri="{9D8B030D-6E8A-4147-A177-3AD203B41FA5}">
                          <a16:colId xmlns:a16="http://schemas.microsoft.com/office/drawing/2014/main" val="3960012009"/>
                        </a:ext>
                      </a:extLst>
                    </a:gridCol>
                  </a:tblGrid>
                  <a:tr h="118872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Tecnologia</a:t>
                          </a:r>
                        </a:p>
                        <a:p>
                          <a:pPr algn="ctr"/>
                          <a:r>
                            <a:rPr lang="pt-BR" dirty="0"/>
                            <a:t>De Atuação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Variação</a:t>
                          </a:r>
                        </a:p>
                        <a:p>
                          <a:pPr algn="ctr"/>
                          <a:r>
                            <a:rPr lang="pt-BR" dirty="0"/>
                            <a:t>de</a:t>
                          </a:r>
                        </a:p>
                        <a:p>
                          <a:pPr algn="ctr"/>
                          <a:r>
                            <a:rPr lang="pt-BR" dirty="0"/>
                            <a:t>deslocamento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u="none" dirty="0"/>
                            <a:t>Tensão de</a:t>
                          </a:r>
                        </a:p>
                        <a:p>
                          <a:pPr algn="ctr"/>
                          <a:r>
                            <a:rPr lang="pt-BR" u="none" dirty="0"/>
                            <a:t>Atuação</a:t>
                          </a:r>
                        </a:p>
                        <a:p>
                          <a:pPr algn="ctr"/>
                          <a:r>
                            <a:rPr lang="pt-BR" u="none" dirty="0"/>
                            <a:t>(MPa)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Trabalho </a:t>
                          </a:r>
                        </a:p>
                        <a:p>
                          <a:pPr algn="ctr"/>
                          <a:r>
                            <a:rPr lang="pt-BR" dirty="0"/>
                            <a:t>Específico</a:t>
                          </a:r>
                        </a:p>
                        <a:p>
                          <a:pPr algn="ctr"/>
                          <a:r>
                            <a:rPr lang="pt-BR" dirty="0"/>
                            <a:t>(J/Kg)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Frequência Máxima</a:t>
                          </a:r>
                        </a:p>
                        <a:p>
                          <a:pPr algn="ctr"/>
                          <a:r>
                            <a:rPr lang="pt-BR" dirty="0"/>
                            <a:t>De Atuação</a:t>
                          </a:r>
                        </a:p>
                        <a:p>
                          <a:pPr algn="ctr"/>
                          <a:r>
                            <a:rPr lang="pt-BR" dirty="0"/>
                            <a:t>(Hz)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51322211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Hidráulica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70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35000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100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59074613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Eletromecânica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0.5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300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-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7867232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Solenoide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0.4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0.1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80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13319952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Piezoeléctrica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0.002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9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pt-BR"/>
                        </a:p>
                      </a:txBody>
                      <a:tcPr>
                        <a:blipFill>
                          <a:blip r:embed="rId2"/>
                          <a:stretch>
                            <a:fillRect l="-472566" t="-627869" r="-1770" b="-22459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15714949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pt-BR" dirty="0"/>
                            <a:t>Cilindro Pneumático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0.9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1200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100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393857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SMA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0.07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700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4500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/>
                            <a:t>7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51505827"/>
                      </a:ext>
                    </a:extLst>
                  </a:tr>
                </a:tbl>
              </a:graphicData>
            </a:graphic>
          </p:graphicFrame>
        </mc:Fallback>
      </mc:AlternateContent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0050EA90-5847-4DD2-86D0-8B5293C08193}"/>
              </a:ext>
            </a:extLst>
          </p:cNvPr>
          <p:cNvCxnSpPr/>
          <p:nvPr/>
        </p:nvCxnSpPr>
        <p:spPr>
          <a:xfrm>
            <a:off x="580768" y="4213654"/>
            <a:ext cx="7877430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Conector reto 13">
            <a:extLst>
              <a:ext uri="{FF2B5EF4-FFF2-40B4-BE49-F238E27FC236}">
                <a16:creationId xmlns:a16="http://schemas.microsoft.com/office/drawing/2014/main" id="{FD4B3D5F-2275-458C-93FB-2331AF1D8EA4}"/>
              </a:ext>
            </a:extLst>
          </p:cNvPr>
          <p:cNvCxnSpPr>
            <a:cxnSpLocks/>
          </p:cNvCxnSpPr>
          <p:nvPr/>
        </p:nvCxnSpPr>
        <p:spPr>
          <a:xfrm>
            <a:off x="8458198" y="4213654"/>
            <a:ext cx="0" cy="360395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Conector reto 16">
            <a:extLst>
              <a:ext uri="{FF2B5EF4-FFF2-40B4-BE49-F238E27FC236}">
                <a16:creationId xmlns:a16="http://schemas.microsoft.com/office/drawing/2014/main" id="{A15EA0D1-9808-452B-8E0F-73918F596A01}"/>
              </a:ext>
            </a:extLst>
          </p:cNvPr>
          <p:cNvCxnSpPr>
            <a:cxnSpLocks/>
          </p:cNvCxnSpPr>
          <p:nvPr/>
        </p:nvCxnSpPr>
        <p:spPr>
          <a:xfrm flipH="1">
            <a:off x="580767" y="4213654"/>
            <a:ext cx="1" cy="360395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0" name="Conector reto 19">
            <a:extLst>
              <a:ext uri="{FF2B5EF4-FFF2-40B4-BE49-F238E27FC236}">
                <a16:creationId xmlns:a16="http://schemas.microsoft.com/office/drawing/2014/main" id="{A3831095-2C07-4D7C-B593-DCED7306035F}"/>
              </a:ext>
            </a:extLst>
          </p:cNvPr>
          <p:cNvCxnSpPr>
            <a:cxnSpLocks/>
          </p:cNvCxnSpPr>
          <p:nvPr/>
        </p:nvCxnSpPr>
        <p:spPr>
          <a:xfrm>
            <a:off x="580767" y="4574049"/>
            <a:ext cx="7877431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1F07CE69-405A-4A29-8F3D-863FF6060A6A}"/>
              </a:ext>
            </a:extLst>
          </p:cNvPr>
          <p:cNvSpPr txBox="1"/>
          <p:nvPr/>
        </p:nvSpPr>
        <p:spPr>
          <a:xfrm>
            <a:off x="73991" y="4782750"/>
            <a:ext cx="206665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/>
              <a:t>Atuadores de SMA </a:t>
            </a:r>
          </a:p>
          <a:p>
            <a:pPr algn="ctr"/>
            <a:r>
              <a:rPr lang="pt-BR" dirty="0"/>
              <a:t>são adequados para</a:t>
            </a:r>
          </a:p>
          <a:p>
            <a:pPr algn="ctr"/>
            <a:r>
              <a:rPr lang="pt-BR" dirty="0"/>
              <a:t>Aplicações: </a:t>
            </a:r>
          </a:p>
        </p:txBody>
      </p:sp>
      <p:cxnSp>
        <p:nvCxnSpPr>
          <p:cNvPr id="32" name="Conector reto 31">
            <a:extLst>
              <a:ext uri="{FF2B5EF4-FFF2-40B4-BE49-F238E27FC236}">
                <a16:creationId xmlns:a16="http://schemas.microsoft.com/office/drawing/2014/main" id="{3E1F2C13-7BA0-4F29-B5DB-769C5841D5D6}"/>
              </a:ext>
            </a:extLst>
          </p:cNvPr>
          <p:cNvCxnSpPr>
            <a:cxnSpLocks/>
          </p:cNvCxnSpPr>
          <p:nvPr/>
        </p:nvCxnSpPr>
        <p:spPr>
          <a:xfrm>
            <a:off x="2582552" y="5266618"/>
            <a:ext cx="247139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9" name="Conector de Seta Reta 38">
            <a:extLst>
              <a:ext uri="{FF2B5EF4-FFF2-40B4-BE49-F238E27FC236}">
                <a16:creationId xmlns:a16="http://schemas.microsoft.com/office/drawing/2014/main" id="{83589351-C208-4E27-8D7D-CD4FDBD33BA3}"/>
              </a:ext>
            </a:extLst>
          </p:cNvPr>
          <p:cNvCxnSpPr/>
          <p:nvPr/>
        </p:nvCxnSpPr>
        <p:spPr>
          <a:xfrm>
            <a:off x="2434268" y="4967416"/>
            <a:ext cx="49427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1" name="Conector de Seta Reta 40">
            <a:extLst>
              <a:ext uri="{FF2B5EF4-FFF2-40B4-BE49-F238E27FC236}">
                <a16:creationId xmlns:a16="http://schemas.microsoft.com/office/drawing/2014/main" id="{A2E6F8C0-535F-452E-AA9B-93B14349C6BE}"/>
              </a:ext>
            </a:extLst>
          </p:cNvPr>
          <p:cNvCxnSpPr/>
          <p:nvPr/>
        </p:nvCxnSpPr>
        <p:spPr>
          <a:xfrm>
            <a:off x="2446624" y="5266618"/>
            <a:ext cx="49427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F3EA5BC2-246A-4110-A3EA-2195F47CE06A}"/>
              </a:ext>
            </a:extLst>
          </p:cNvPr>
          <p:cNvSpPr txBox="1"/>
          <p:nvPr/>
        </p:nvSpPr>
        <p:spPr>
          <a:xfrm>
            <a:off x="2928538" y="4822166"/>
            <a:ext cx="37112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Pequenas Variações de deslocamento</a:t>
            </a:r>
          </a:p>
        </p:txBody>
      </p: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167FE5DD-CEC8-4F4E-9029-4F188324C1EA}"/>
              </a:ext>
            </a:extLst>
          </p:cNvPr>
          <p:cNvSpPr txBox="1"/>
          <p:nvPr/>
        </p:nvSpPr>
        <p:spPr>
          <a:xfrm>
            <a:off x="3806241" y="5096216"/>
            <a:ext cx="1426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Altas tensões</a:t>
            </a:r>
          </a:p>
        </p:txBody>
      </p: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3E0F65E4-5CC6-4F49-8A66-91C8C3B80FB5}"/>
              </a:ext>
            </a:extLst>
          </p:cNvPr>
          <p:cNvSpPr txBox="1"/>
          <p:nvPr/>
        </p:nvSpPr>
        <p:spPr>
          <a:xfrm>
            <a:off x="3650877" y="5398254"/>
            <a:ext cx="17372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Baixa frequência</a:t>
            </a:r>
          </a:p>
        </p:txBody>
      </p:sp>
      <p:sp>
        <p:nvSpPr>
          <p:cNvPr id="47" name="Retângulo 46">
            <a:extLst>
              <a:ext uri="{FF2B5EF4-FFF2-40B4-BE49-F238E27FC236}">
                <a16:creationId xmlns:a16="http://schemas.microsoft.com/office/drawing/2014/main" id="{864E953E-0330-4BE2-97CF-E546B4B37C5F}"/>
              </a:ext>
            </a:extLst>
          </p:cNvPr>
          <p:cNvSpPr/>
          <p:nvPr/>
        </p:nvSpPr>
        <p:spPr>
          <a:xfrm>
            <a:off x="6536725" y="4796234"/>
            <a:ext cx="2452869" cy="971352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8" name="CaixaDeTexto 47">
            <a:extLst>
              <a:ext uri="{FF2B5EF4-FFF2-40B4-BE49-F238E27FC236}">
                <a16:creationId xmlns:a16="http://schemas.microsoft.com/office/drawing/2014/main" id="{F55BF780-03EE-4BFD-86CE-A44720A6FE6D}"/>
              </a:ext>
            </a:extLst>
          </p:cNvPr>
          <p:cNvSpPr txBox="1"/>
          <p:nvPr/>
        </p:nvSpPr>
        <p:spPr>
          <a:xfrm>
            <a:off x="6665196" y="4957973"/>
            <a:ext cx="22280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/>
              <a:t>Adequado para atuar </a:t>
            </a:r>
          </a:p>
          <a:p>
            <a:pPr algn="ctr"/>
            <a:r>
              <a:rPr lang="pt-BR" b="1" i="1" dirty="0"/>
              <a:t>flaps</a:t>
            </a:r>
            <a:r>
              <a:rPr lang="pt-BR" dirty="0"/>
              <a:t> e </a:t>
            </a:r>
            <a:r>
              <a:rPr lang="pt-BR" b="1" i="1" dirty="0" err="1"/>
              <a:t>winglets</a:t>
            </a:r>
            <a:r>
              <a:rPr lang="pt-BR" dirty="0"/>
              <a:t>.</a:t>
            </a:r>
          </a:p>
        </p:txBody>
      </p:sp>
      <p:cxnSp>
        <p:nvCxnSpPr>
          <p:cNvPr id="21" name="Conector reto 20">
            <a:extLst>
              <a:ext uri="{FF2B5EF4-FFF2-40B4-BE49-F238E27FC236}">
                <a16:creationId xmlns:a16="http://schemas.microsoft.com/office/drawing/2014/main" id="{D89739CB-D1CA-475A-B133-3116F6E60B3C}"/>
              </a:ext>
            </a:extLst>
          </p:cNvPr>
          <p:cNvCxnSpPr>
            <a:cxnSpLocks/>
          </p:cNvCxnSpPr>
          <p:nvPr/>
        </p:nvCxnSpPr>
        <p:spPr>
          <a:xfrm>
            <a:off x="2190288" y="5266618"/>
            <a:ext cx="247139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3" name="Conector reto 22">
            <a:extLst>
              <a:ext uri="{FF2B5EF4-FFF2-40B4-BE49-F238E27FC236}">
                <a16:creationId xmlns:a16="http://schemas.microsoft.com/office/drawing/2014/main" id="{AB6F957C-1C00-46CE-8C61-CA0CF62F3E79}"/>
              </a:ext>
            </a:extLst>
          </p:cNvPr>
          <p:cNvCxnSpPr>
            <a:cxnSpLocks/>
          </p:cNvCxnSpPr>
          <p:nvPr/>
        </p:nvCxnSpPr>
        <p:spPr>
          <a:xfrm>
            <a:off x="2437427" y="4967416"/>
            <a:ext cx="0" cy="593125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4" name="Conector de Seta Reta 23">
            <a:extLst>
              <a:ext uri="{FF2B5EF4-FFF2-40B4-BE49-F238E27FC236}">
                <a16:creationId xmlns:a16="http://schemas.microsoft.com/office/drawing/2014/main" id="{A48E9B0B-2800-4C64-9F57-C98A5016E8B9}"/>
              </a:ext>
            </a:extLst>
          </p:cNvPr>
          <p:cNvCxnSpPr/>
          <p:nvPr/>
        </p:nvCxnSpPr>
        <p:spPr>
          <a:xfrm>
            <a:off x="2437427" y="5560541"/>
            <a:ext cx="49427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8366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44" grpId="0"/>
      <p:bldP spid="45" grpId="0"/>
      <p:bldP spid="46" grpId="0"/>
      <p:bldP spid="47" grpId="0" animBg="1"/>
      <p:bldP spid="4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64902"/>
            <a:ext cx="7772400" cy="664866"/>
          </a:xfrm>
        </p:spPr>
        <p:txBody>
          <a:bodyPr>
            <a:normAutofit/>
          </a:bodyPr>
          <a:lstStyle/>
          <a:p>
            <a:r>
              <a:rPr lang="pt-BR" sz="3600" dirty="0"/>
              <a:t>Agenda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0001" y="1068081"/>
            <a:ext cx="5960993" cy="4371535"/>
          </a:xfrm>
        </p:spPr>
        <p:txBody>
          <a:bodyPr>
            <a:norm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pt-BR" dirty="0"/>
              <a:t>Motivação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sz="1600" dirty="0"/>
              <a:t>O bater de asas dos pássaros 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sz="1600" dirty="0"/>
              <a:t>Estruturas </a:t>
            </a:r>
            <a:r>
              <a:rPr lang="pt-BR" sz="1600" dirty="0" err="1"/>
              <a:t>bio-inspiradas</a:t>
            </a:r>
            <a:endParaRPr lang="pt-BR" sz="1600" dirty="0"/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sz="1600" dirty="0" err="1"/>
              <a:t>Morfagem</a:t>
            </a:r>
            <a:r>
              <a:rPr lang="pt-BR" sz="1600" dirty="0"/>
              <a:t> de estruturas aeronáuticas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sz="1600" dirty="0"/>
              <a:t>Tipos de atuadores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FF0000"/>
                </a:solidFill>
              </a:rPr>
              <a:t>Ligas com memória de forma - </a:t>
            </a:r>
            <a:r>
              <a:rPr lang="pt-BR" i="1" dirty="0" err="1">
                <a:solidFill>
                  <a:srgbClr val="FF0000"/>
                </a:solidFill>
              </a:rPr>
              <a:t>SMA</a:t>
            </a:r>
            <a:r>
              <a:rPr lang="pt-BR" dirty="0" err="1">
                <a:solidFill>
                  <a:srgbClr val="FF0000"/>
                </a:solidFill>
              </a:rPr>
              <a:t>s</a:t>
            </a:r>
            <a:endParaRPr lang="pt-BR" dirty="0">
              <a:solidFill>
                <a:srgbClr val="FF0000"/>
              </a:solidFill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pt-BR" dirty="0"/>
              <a:t>Modelos Numéricos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pt-BR" dirty="0"/>
              <a:t>Aparato experimental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pt-BR" dirty="0"/>
              <a:t>Resultados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pt-BR" dirty="0"/>
              <a:t>Conclusões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08603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ângulo 17">
            <a:extLst>
              <a:ext uri="{FF2B5EF4-FFF2-40B4-BE49-F238E27FC236}">
                <a16:creationId xmlns:a16="http://schemas.microsoft.com/office/drawing/2014/main" id="{C67F9B41-382A-4CD7-81E8-BD3F398E56A0}"/>
              </a:ext>
            </a:extLst>
          </p:cNvPr>
          <p:cNvSpPr/>
          <p:nvPr/>
        </p:nvSpPr>
        <p:spPr>
          <a:xfrm>
            <a:off x="2940908" y="4300151"/>
            <a:ext cx="3274541" cy="208829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36A111D0-D7EB-438D-ABB9-47CAE1CF913C}"/>
              </a:ext>
            </a:extLst>
          </p:cNvPr>
          <p:cNvSpPr/>
          <p:nvPr/>
        </p:nvSpPr>
        <p:spPr>
          <a:xfrm>
            <a:off x="5016843" y="1217685"/>
            <a:ext cx="3682314" cy="2940909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BEA94B65-6528-4A97-8E76-FA00CCC9CB01}"/>
              </a:ext>
            </a:extLst>
          </p:cNvPr>
          <p:cNvSpPr/>
          <p:nvPr/>
        </p:nvSpPr>
        <p:spPr>
          <a:xfrm>
            <a:off x="375124" y="1198605"/>
            <a:ext cx="3591395" cy="2940909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5475"/>
            <a:ext cx="7772400" cy="664866"/>
          </a:xfrm>
        </p:spPr>
        <p:txBody>
          <a:bodyPr>
            <a:normAutofit fontScale="90000"/>
          </a:bodyPr>
          <a:lstStyle/>
          <a:p>
            <a:r>
              <a:rPr lang="pt-BR" sz="3600" dirty="0"/>
              <a:t>Ligas com memória de forma</a:t>
            </a:r>
            <a:br>
              <a:rPr lang="pt-BR" sz="3600" dirty="0"/>
            </a:br>
            <a:r>
              <a:rPr lang="pt-BR" sz="3600" i="1" dirty="0" err="1"/>
              <a:t>SMA</a:t>
            </a:r>
            <a:r>
              <a:rPr lang="pt-BR" sz="3600" dirty="0" err="1"/>
              <a:t>s</a:t>
            </a:r>
            <a:br>
              <a:rPr lang="pt-BR" sz="3600" dirty="0"/>
            </a:br>
            <a:endParaRPr lang="pt-BR" sz="2700" dirty="0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8C4403B5-2421-4509-8F0B-53D6BC8510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24" y="1458099"/>
            <a:ext cx="3327482" cy="2533134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053C3715-50ED-4739-B2F2-B792118161C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6271" y="1495293"/>
            <a:ext cx="3756454" cy="2384604"/>
          </a:xfrm>
          <a:prstGeom prst="rect">
            <a:avLst/>
          </a:prstGeom>
        </p:spPr>
      </p:pic>
      <p:pic>
        <p:nvPicPr>
          <p:cNvPr id="28" name="f7A14oX">
            <a:hlinkClick r:id="" action="ppaction://media"/>
            <a:extLst>
              <a:ext uri="{FF2B5EF4-FFF2-40B4-BE49-F238E27FC236}">
                <a16:creationId xmlns:a16="http://schemas.microsoft.com/office/drawing/2014/main" id="{09DE8ABD-A031-4182-914D-C1C6559B3DC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031566" y="4476858"/>
            <a:ext cx="3080868" cy="1732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306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80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28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64902"/>
            <a:ext cx="7772400" cy="664866"/>
          </a:xfrm>
        </p:spPr>
        <p:txBody>
          <a:bodyPr>
            <a:normAutofit/>
          </a:bodyPr>
          <a:lstStyle/>
          <a:p>
            <a:r>
              <a:rPr lang="pt-BR" sz="3600" dirty="0"/>
              <a:t>Agenda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0001" y="1068081"/>
            <a:ext cx="5960993" cy="4371535"/>
          </a:xfrm>
        </p:spPr>
        <p:txBody>
          <a:bodyPr>
            <a:norm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pt-BR" dirty="0"/>
              <a:t>Motivação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sz="1600" dirty="0"/>
              <a:t>O bater de asas dos pássaros 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sz="1600" dirty="0"/>
              <a:t>Estruturas </a:t>
            </a:r>
            <a:r>
              <a:rPr lang="pt-BR" sz="1600" dirty="0" err="1"/>
              <a:t>bio-inspiradas</a:t>
            </a:r>
            <a:endParaRPr lang="pt-BR" sz="1600" dirty="0"/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sz="1600" dirty="0" err="1"/>
              <a:t>Morfagem</a:t>
            </a:r>
            <a:r>
              <a:rPr lang="pt-BR" sz="1600" dirty="0"/>
              <a:t> de estruturas aeronáuticas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sz="1600" dirty="0"/>
              <a:t>Tipos de atuadores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pt-BR" dirty="0"/>
              <a:t>Ligas com memória de forma - </a:t>
            </a:r>
            <a:r>
              <a:rPr lang="pt-BR" i="1" dirty="0" err="1"/>
              <a:t>SMA</a:t>
            </a:r>
            <a:r>
              <a:rPr lang="pt-BR" dirty="0" err="1"/>
              <a:t>s</a:t>
            </a:r>
            <a:endParaRPr lang="pt-BR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FF0000"/>
                </a:solidFill>
              </a:rPr>
              <a:t>Modelos Numéricos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pt-BR" dirty="0"/>
              <a:t>Aparato experimental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pt-BR" dirty="0"/>
              <a:t>Resultados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pt-BR" dirty="0"/>
              <a:t>Conclusões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5975408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presentação1" id="{FD0BE940-CFC7-466C-B6C0-5835A5F4E42C}" vid="{B42461B5-7C10-4C7F-8E61-0F20635C07B4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JIC_v0.1</Template>
  <TotalTime>1801</TotalTime>
  <Words>832</Words>
  <Application>Microsoft Office PowerPoint</Application>
  <PresentationFormat>Apresentação na tela (4:3)</PresentationFormat>
  <Paragraphs>252</Paragraphs>
  <Slides>26</Slides>
  <Notes>0</Notes>
  <HiddenSlides>0</HiddenSlides>
  <MMClips>5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26</vt:i4>
      </vt:variant>
    </vt:vector>
  </HeadingPairs>
  <TitlesOfParts>
    <vt:vector size="31" baseType="lpstr">
      <vt:lpstr>Arial</vt:lpstr>
      <vt:lpstr>Calibri</vt:lpstr>
      <vt:lpstr>Cambria Math</vt:lpstr>
      <vt:lpstr>Open Sans</vt:lpstr>
      <vt:lpstr>Tema do Office</vt:lpstr>
      <vt:lpstr>Análises numérica e experimental da morfagem de estruturas aeronáuticas usando ligas com memória de forma</vt:lpstr>
      <vt:lpstr>Agenda</vt:lpstr>
      <vt:lpstr>Motivação O bater de asas dos pássaros</vt:lpstr>
      <vt:lpstr>Motivação Estruturas bio-inspiradas</vt:lpstr>
      <vt:lpstr>Motivação Morfagem de estruturas aeronáuticas</vt:lpstr>
      <vt:lpstr>Tipos de atuadores </vt:lpstr>
      <vt:lpstr>Agenda</vt:lpstr>
      <vt:lpstr>Ligas com memória de forma SMAs </vt:lpstr>
      <vt:lpstr>Agenda</vt:lpstr>
      <vt:lpstr>Modelos Numéricos </vt:lpstr>
      <vt:lpstr>Modelo Numérico Design com uso de polia</vt:lpstr>
      <vt:lpstr>Modelo Numérico Design com uso de polia</vt:lpstr>
      <vt:lpstr>Modelo Numérico Design com uso de polia</vt:lpstr>
      <vt:lpstr>Modelo Numérico Design com uso de polia</vt:lpstr>
      <vt:lpstr>Modelo Numérico Design com uso de polia</vt:lpstr>
      <vt:lpstr>Modelo Numérico Design com uso de polia</vt:lpstr>
      <vt:lpstr>Modelo Numérico: Design com uso de polia</vt:lpstr>
      <vt:lpstr>Agenda</vt:lpstr>
      <vt:lpstr>Resultados  </vt:lpstr>
      <vt:lpstr>Aparato experimental  </vt:lpstr>
      <vt:lpstr>Resultados  </vt:lpstr>
      <vt:lpstr>Aparato experimental  </vt:lpstr>
      <vt:lpstr>Aparato experimental:  </vt:lpstr>
      <vt:lpstr>Agenda</vt:lpstr>
      <vt:lpstr>Conclusão  </vt:lpstr>
      <vt:lpstr>Obrigado 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Análises numérica e experimental da morfagem de estruturas aeronáuticas usando ligas com memória de forma</dc:title>
  <dc:creator>virgilio</dc:creator>
  <cp:lastModifiedBy>endryws</cp:lastModifiedBy>
  <cp:revision>89</cp:revision>
  <dcterms:created xsi:type="dcterms:W3CDTF">2017-09-28T19:25:31Z</dcterms:created>
  <dcterms:modified xsi:type="dcterms:W3CDTF">2017-10-25T09:59:22Z</dcterms:modified>
</cp:coreProperties>
</file>

<file path=docProps/thumbnail.jpeg>
</file>